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handoutMasterIdLst>
    <p:handoutMasterId r:id="rId41"/>
  </p:handoutMasterIdLst>
  <p:sldIdLst>
    <p:sldId id="260" r:id="rId5"/>
    <p:sldId id="590" r:id="rId6"/>
    <p:sldId id="261" r:id="rId7"/>
    <p:sldId id="592" r:id="rId8"/>
    <p:sldId id="611" r:id="rId9"/>
    <p:sldId id="603" r:id="rId10"/>
    <p:sldId id="596" r:id="rId11"/>
    <p:sldId id="610" r:id="rId12"/>
    <p:sldId id="600" r:id="rId13"/>
    <p:sldId id="591" r:id="rId14"/>
    <p:sldId id="604" r:id="rId15"/>
    <p:sldId id="605" r:id="rId16"/>
    <p:sldId id="607" r:id="rId17"/>
    <p:sldId id="609" r:id="rId18"/>
    <p:sldId id="614" r:id="rId19"/>
    <p:sldId id="606" r:id="rId20"/>
    <p:sldId id="597" r:id="rId21"/>
    <p:sldId id="608" r:id="rId22"/>
    <p:sldId id="612" r:id="rId23"/>
    <p:sldId id="623" r:id="rId24"/>
    <p:sldId id="613" r:id="rId25"/>
    <p:sldId id="622" r:id="rId26"/>
    <p:sldId id="593" r:id="rId27"/>
    <p:sldId id="615" r:id="rId28"/>
    <p:sldId id="616" r:id="rId29"/>
    <p:sldId id="617" r:id="rId30"/>
    <p:sldId id="599" r:id="rId31"/>
    <p:sldId id="594" r:id="rId32"/>
    <p:sldId id="598" r:id="rId33"/>
    <p:sldId id="618" r:id="rId34"/>
    <p:sldId id="619" r:id="rId35"/>
    <p:sldId id="620" r:id="rId36"/>
    <p:sldId id="621" r:id="rId37"/>
    <p:sldId id="272" r:id="rId38"/>
    <p:sldId id="50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an Phillips" initials="RP" lastIdx="23" clrIdx="0">
    <p:extLst>
      <p:ext uri="{19B8F6BF-5375-455C-9EA6-DF929625EA0E}">
        <p15:presenceInfo xmlns:p15="http://schemas.microsoft.com/office/powerpoint/2012/main" userId="1140de62-ecfe-4570-885e-1e7620b7081a" providerId="Windows Live"/>
      </p:ext>
    </p:extLst>
  </p:cmAuthor>
  <p:cmAuthor id="2" name="Martorana, Clare A. EOP/OMB" initials="MCAE" lastIdx="2" clrIdx="1">
    <p:extLst>
      <p:ext uri="{19B8F6BF-5375-455C-9EA6-DF929625EA0E}">
        <p15:presenceInfo xmlns:p15="http://schemas.microsoft.com/office/powerpoint/2012/main" userId="Martorana, Clare A. EOP/OMB" providerId="None"/>
      </p:ext>
    </p:extLst>
  </p:cmAuthor>
  <p:cmAuthor id="3" name="Kristin Keefrider" initials="KK" lastIdx="18" clrIdx="2">
    <p:extLst>
      <p:ext uri="{19B8F6BF-5375-455C-9EA6-DF929625EA0E}">
        <p15:presenceInfo xmlns:p15="http://schemas.microsoft.com/office/powerpoint/2012/main" userId="Kristin Keefrid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56"/>
    <a:srgbClr val="003F72"/>
    <a:srgbClr val="323A45"/>
    <a:srgbClr val="D8E1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DD872E-5F7A-624F-98F3-6164E98DDDD4}" v="1" dt="2021-08-24T19:09:27.972"/>
  </p1510:revLst>
</p1510:revInfo>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lisatgi, Ratna D." userId="S::ratna.jalisatgi@va.gov::0d182d72-e61d-4871-a5a1-d4d708ec2bc7" providerId="AD" clId="Web-{01DD872E-5F7A-624F-98F3-6164E98DDDD4}"/>
    <pc:docChg chg="modSld">
      <pc:chgData name="Jalisatgi, Ratna D." userId="S::ratna.jalisatgi@va.gov::0d182d72-e61d-4871-a5a1-d4d708ec2bc7" providerId="AD" clId="Web-{01DD872E-5F7A-624F-98F3-6164E98DDDD4}" dt="2021-08-24T19:09:27.972" v="0" actId="14100"/>
      <pc:docMkLst>
        <pc:docMk/>
      </pc:docMkLst>
      <pc:sldChg chg="modSp">
        <pc:chgData name="Jalisatgi, Ratna D." userId="S::ratna.jalisatgi@va.gov::0d182d72-e61d-4871-a5a1-d4d708ec2bc7" providerId="AD" clId="Web-{01DD872E-5F7A-624F-98F3-6164E98DDDD4}" dt="2021-08-24T19:09:27.972" v="0" actId="14100"/>
        <pc:sldMkLst>
          <pc:docMk/>
          <pc:sldMk cId="2894234337" sldId="605"/>
        </pc:sldMkLst>
        <pc:spChg chg="mod">
          <ac:chgData name="Jalisatgi, Ratna D." userId="S::ratna.jalisatgi@va.gov::0d182d72-e61d-4871-a5a1-d4d708ec2bc7" providerId="AD" clId="Web-{01DD872E-5F7A-624F-98F3-6164E98DDDD4}" dt="2021-08-24T19:09:27.972" v="0" actId="14100"/>
          <ac:spMkLst>
            <pc:docMk/>
            <pc:sldMk cId="2894234337" sldId="605"/>
            <ac:spMk id="3" creationId="{51FB680A-FF96-463D-86D1-C98E281630E6}"/>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13.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70C35595-9669-4776-8BAB-D2B4E44C998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E41E96C-2960-41C1-BED0-1BA7E7669CD1}">
      <dgm:prSet custT="1"/>
      <dgm:spPr/>
      <dgm:t>
        <a:bodyPr/>
        <a:lstStyle/>
        <a:p>
          <a:pPr>
            <a:lnSpc>
              <a:spcPct val="100000"/>
            </a:lnSpc>
          </a:pPr>
          <a:r>
            <a:rPr lang="en-US" sz="2000"/>
            <a:t>Recruitment materials physically posted at the facility</a:t>
          </a:r>
        </a:p>
      </dgm:t>
    </dgm:pt>
    <dgm:pt modelId="{E714F136-3B28-4847-B2E6-15AF32CF3C40}" type="parTrans" cxnId="{1BE87EE5-91EE-4EC5-A35C-5B2A4AF3A66C}">
      <dgm:prSet/>
      <dgm:spPr/>
      <dgm:t>
        <a:bodyPr/>
        <a:lstStyle/>
        <a:p>
          <a:endParaRPr lang="en-US"/>
        </a:p>
      </dgm:t>
    </dgm:pt>
    <dgm:pt modelId="{02EA5824-189D-4FD0-A5EC-5F976A7A9CAA}" type="sibTrans" cxnId="{1BE87EE5-91EE-4EC5-A35C-5B2A4AF3A66C}">
      <dgm:prSet/>
      <dgm:spPr/>
      <dgm:t>
        <a:bodyPr/>
        <a:lstStyle/>
        <a:p>
          <a:endParaRPr lang="en-US"/>
        </a:p>
      </dgm:t>
    </dgm:pt>
    <dgm:pt modelId="{8CAD13F4-F596-4042-B520-CA9CCEA0893A}">
      <dgm:prSet custT="1"/>
      <dgm:spPr/>
      <dgm:t>
        <a:bodyPr/>
        <a:lstStyle/>
        <a:p>
          <a:pPr>
            <a:lnSpc>
              <a:spcPct val="100000"/>
            </a:lnSpc>
          </a:pPr>
          <a:r>
            <a:rPr lang="en-US" sz="1800"/>
            <a:t>Discussion of a study by a non-study team member provider who is seeing the potential subject during a scheduled clinical appointment</a:t>
          </a:r>
        </a:p>
      </dgm:t>
    </dgm:pt>
    <dgm:pt modelId="{7F4C3F57-328C-4C91-BB8D-4DAF1246F7DF}" type="parTrans" cxnId="{3DA291BB-D75E-48A8-9FBE-934C9863615F}">
      <dgm:prSet/>
      <dgm:spPr/>
      <dgm:t>
        <a:bodyPr/>
        <a:lstStyle/>
        <a:p>
          <a:endParaRPr lang="en-US"/>
        </a:p>
      </dgm:t>
    </dgm:pt>
    <dgm:pt modelId="{F4F41118-B94A-444F-A037-21691017EF4B}" type="sibTrans" cxnId="{3DA291BB-D75E-48A8-9FBE-934C9863615F}">
      <dgm:prSet/>
      <dgm:spPr/>
      <dgm:t>
        <a:bodyPr/>
        <a:lstStyle/>
        <a:p>
          <a:endParaRPr lang="en-US"/>
        </a:p>
      </dgm:t>
    </dgm:pt>
    <dgm:pt modelId="{A0B5805A-CBE2-495D-843F-DDD489B11A18}">
      <dgm:prSet/>
      <dgm:spPr/>
      <dgm:t>
        <a:bodyPr/>
        <a:lstStyle/>
        <a:p>
          <a:pPr>
            <a:lnSpc>
              <a:spcPct val="100000"/>
            </a:lnSpc>
          </a:pPr>
          <a:r>
            <a:rPr lang="en-US"/>
            <a:t>Discussion with a study team member at a recruitment table/event</a:t>
          </a:r>
        </a:p>
      </dgm:t>
    </dgm:pt>
    <dgm:pt modelId="{86A4D69E-B986-43B0-9FED-21E4AA8D0AF4}" type="parTrans" cxnId="{247AA7DF-2C4A-4585-B6D8-72BB3900B744}">
      <dgm:prSet/>
      <dgm:spPr/>
      <dgm:t>
        <a:bodyPr/>
        <a:lstStyle/>
        <a:p>
          <a:endParaRPr lang="en-US"/>
        </a:p>
      </dgm:t>
    </dgm:pt>
    <dgm:pt modelId="{A7716D51-D99D-481B-9DF7-8C9596BED287}" type="sibTrans" cxnId="{247AA7DF-2C4A-4585-B6D8-72BB3900B744}">
      <dgm:prSet/>
      <dgm:spPr/>
      <dgm:t>
        <a:bodyPr/>
        <a:lstStyle/>
        <a:p>
          <a:endParaRPr lang="en-US"/>
        </a:p>
      </dgm:t>
    </dgm:pt>
    <dgm:pt modelId="{B3232EF9-88C8-4B34-93D2-2F21E8349338}" type="pres">
      <dgm:prSet presAssocID="{70C35595-9669-4776-8BAB-D2B4E44C9983}" presName="root" presStyleCnt="0">
        <dgm:presLayoutVars>
          <dgm:dir/>
          <dgm:resizeHandles val="exact"/>
        </dgm:presLayoutVars>
      </dgm:prSet>
      <dgm:spPr/>
    </dgm:pt>
    <dgm:pt modelId="{B2EE73C9-3592-4144-9F1A-5011EF93C88E}" type="pres">
      <dgm:prSet presAssocID="{CE41E96C-2960-41C1-BED0-1BA7E7669CD1}" presName="compNode" presStyleCnt="0"/>
      <dgm:spPr/>
    </dgm:pt>
    <dgm:pt modelId="{D76373FC-0503-4F98-AF24-5EA75CEBD217}" type="pres">
      <dgm:prSet presAssocID="{CE41E96C-2960-41C1-BED0-1BA7E7669CD1}" presName="bgRect" presStyleLbl="bgShp" presStyleIdx="0" presStyleCnt="3" custLinFactNeighborX="4577" custLinFactNeighborY="-3053"/>
      <dgm:spPr/>
    </dgm:pt>
    <dgm:pt modelId="{B5D07BD6-3567-4D14-BF36-9EEE7A3F46A6}" type="pres">
      <dgm:prSet presAssocID="{CE41E96C-2960-41C1-BED0-1BA7E7669CD1}"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choolhouse"/>
        </a:ext>
      </dgm:extLst>
    </dgm:pt>
    <dgm:pt modelId="{FE73F31A-16FE-4939-911E-7FB1D5888970}" type="pres">
      <dgm:prSet presAssocID="{CE41E96C-2960-41C1-BED0-1BA7E7669CD1}" presName="spaceRect" presStyleCnt="0"/>
      <dgm:spPr/>
    </dgm:pt>
    <dgm:pt modelId="{954A2CF2-3533-4FC5-9AE8-39585D7B5587}" type="pres">
      <dgm:prSet presAssocID="{CE41E96C-2960-41C1-BED0-1BA7E7669CD1}" presName="parTx" presStyleLbl="revTx" presStyleIdx="0" presStyleCnt="3" custScaleX="124095">
        <dgm:presLayoutVars>
          <dgm:chMax val="0"/>
          <dgm:chPref val="0"/>
        </dgm:presLayoutVars>
      </dgm:prSet>
      <dgm:spPr/>
    </dgm:pt>
    <dgm:pt modelId="{8F77FC5C-0E61-48C3-8FCB-C2C1FC788396}" type="pres">
      <dgm:prSet presAssocID="{02EA5824-189D-4FD0-A5EC-5F976A7A9CAA}" presName="sibTrans" presStyleCnt="0"/>
      <dgm:spPr/>
    </dgm:pt>
    <dgm:pt modelId="{3E5CB574-5B88-4534-9CBF-DAFBB272A2D7}" type="pres">
      <dgm:prSet presAssocID="{8CAD13F4-F596-4042-B520-CA9CCEA0893A}" presName="compNode" presStyleCnt="0"/>
      <dgm:spPr/>
    </dgm:pt>
    <dgm:pt modelId="{8ABC0F27-C948-4A5E-8F8D-0E81D0A6E088}" type="pres">
      <dgm:prSet presAssocID="{8CAD13F4-F596-4042-B520-CA9CCEA0893A}" presName="bgRect" presStyleLbl="bgShp" presStyleIdx="1" presStyleCnt="3" custScaleY="112994" custLinFactNeighborX="2719" custLinFactNeighborY="-7175"/>
      <dgm:spPr/>
    </dgm:pt>
    <dgm:pt modelId="{338C0195-3644-4A91-A84E-E45188CCA67B}" type="pres">
      <dgm:prSet presAssocID="{8CAD13F4-F596-4042-B520-CA9CCEA0893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3D8245C3-7879-42C8-A6B8-D830E720DB85}" type="pres">
      <dgm:prSet presAssocID="{8CAD13F4-F596-4042-B520-CA9CCEA0893A}" presName="spaceRect" presStyleCnt="0"/>
      <dgm:spPr/>
    </dgm:pt>
    <dgm:pt modelId="{D9C0DCFC-9F2A-45CF-A239-7F2A39F94234}" type="pres">
      <dgm:prSet presAssocID="{8CAD13F4-F596-4042-B520-CA9CCEA0893A}" presName="parTx" presStyleLbl="revTx" presStyleIdx="1" presStyleCnt="3" custScaleX="126626" custLinFactNeighborX="-4613" custLinFactNeighborY="-14885">
        <dgm:presLayoutVars>
          <dgm:chMax val="0"/>
          <dgm:chPref val="0"/>
        </dgm:presLayoutVars>
      </dgm:prSet>
      <dgm:spPr/>
    </dgm:pt>
    <dgm:pt modelId="{0FD47873-739F-446A-81C7-CA1620C70F3B}" type="pres">
      <dgm:prSet presAssocID="{F4F41118-B94A-444F-A037-21691017EF4B}" presName="sibTrans" presStyleCnt="0"/>
      <dgm:spPr/>
    </dgm:pt>
    <dgm:pt modelId="{C7D188B7-9279-4868-9C5A-C05557FFDD5D}" type="pres">
      <dgm:prSet presAssocID="{A0B5805A-CBE2-495D-843F-DDD489B11A18}" presName="compNode" presStyleCnt="0"/>
      <dgm:spPr/>
    </dgm:pt>
    <dgm:pt modelId="{279ADFE5-9D5E-452E-AD2C-3C3A562716E1}" type="pres">
      <dgm:prSet presAssocID="{A0B5805A-CBE2-495D-843F-DDD489B11A18}" presName="bgRect" presStyleLbl="bgShp" presStyleIdx="2" presStyleCnt="3" custLinFactNeighborX="2719" custLinFactNeighborY="-1775"/>
      <dgm:spPr>
        <a:solidFill>
          <a:schemeClr val="accent1">
            <a:lumMod val="60000"/>
            <a:lumOff val="40000"/>
          </a:schemeClr>
        </a:solidFill>
      </dgm:spPr>
    </dgm:pt>
    <dgm:pt modelId="{BD1C5412-8324-4669-A59E-B394FE9F4D8B}" type="pres">
      <dgm:prSet presAssocID="{A0B5805A-CBE2-495D-843F-DDD489B11A1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6B17FD44-1AE0-4312-A729-9AE982CE94B2}" type="pres">
      <dgm:prSet presAssocID="{A0B5805A-CBE2-495D-843F-DDD489B11A18}" presName="spaceRect" presStyleCnt="0"/>
      <dgm:spPr/>
    </dgm:pt>
    <dgm:pt modelId="{CF846D9C-8D41-4373-92E9-8A1D7785D485}" type="pres">
      <dgm:prSet presAssocID="{A0B5805A-CBE2-495D-843F-DDD489B11A18}" presName="parTx" presStyleLbl="revTx" presStyleIdx="2" presStyleCnt="3" custLinFactNeighborX="-13487" custLinFactNeighborY="-5886">
        <dgm:presLayoutVars>
          <dgm:chMax val="0"/>
          <dgm:chPref val="0"/>
        </dgm:presLayoutVars>
      </dgm:prSet>
      <dgm:spPr/>
    </dgm:pt>
  </dgm:ptLst>
  <dgm:cxnLst>
    <dgm:cxn modelId="{46108810-93AC-45F9-BBA8-31ADC2F0FDF1}" type="presOf" srcId="{8CAD13F4-F596-4042-B520-CA9CCEA0893A}" destId="{D9C0DCFC-9F2A-45CF-A239-7F2A39F94234}" srcOrd="0" destOrd="0" presId="urn:microsoft.com/office/officeart/2018/2/layout/IconVerticalSolidList"/>
    <dgm:cxn modelId="{89080543-19F1-499D-BE8A-C2D083849DB8}" type="presOf" srcId="{A0B5805A-CBE2-495D-843F-DDD489B11A18}" destId="{CF846D9C-8D41-4373-92E9-8A1D7785D485}" srcOrd="0" destOrd="0" presId="urn:microsoft.com/office/officeart/2018/2/layout/IconVerticalSolidList"/>
    <dgm:cxn modelId="{8CB725AD-82E7-4667-9054-A6A5B088959F}" type="presOf" srcId="{70C35595-9669-4776-8BAB-D2B4E44C9983}" destId="{B3232EF9-88C8-4B34-93D2-2F21E8349338}" srcOrd="0" destOrd="0" presId="urn:microsoft.com/office/officeart/2018/2/layout/IconVerticalSolidList"/>
    <dgm:cxn modelId="{3DA291BB-D75E-48A8-9FBE-934C9863615F}" srcId="{70C35595-9669-4776-8BAB-D2B4E44C9983}" destId="{8CAD13F4-F596-4042-B520-CA9CCEA0893A}" srcOrd="1" destOrd="0" parTransId="{7F4C3F57-328C-4C91-BB8D-4DAF1246F7DF}" sibTransId="{F4F41118-B94A-444F-A037-21691017EF4B}"/>
    <dgm:cxn modelId="{247AA7DF-2C4A-4585-B6D8-72BB3900B744}" srcId="{70C35595-9669-4776-8BAB-D2B4E44C9983}" destId="{A0B5805A-CBE2-495D-843F-DDD489B11A18}" srcOrd="2" destOrd="0" parTransId="{86A4D69E-B986-43B0-9FED-21E4AA8D0AF4}" sibTransId="{A7716D51-D99D-481B-9DF7-8C9596BED287}"/>
    <dgm:cxn modelId="{684AA2E0-3D86-4EE4-BDA1-3EDC52729FF9}" type="presOf" srcId="{CE41E96C-2960-41C1-BED0-1BA7E7669CD1}" destId="{954A2CF2-3533-4FC5-9AE8-39585D7B5587}" srcOrd="0" destOrd="0" presId="urn:microsoft.com/office/officeart/2018/2/layout/IconVerticalSolidList"/>
    <dgm:cxn modelId="{1BE87EE5-91EE-4EC5-A35C-5B2A4AF3A66C}" srcId="{70C35595-9669-4776-8BAB-D2B4E44C9983}" destId="{CE41E96C-2960-41C1-BED0-1BA7E7669CD1}" srcOrd="0" destOrd="0" parTransId="{E714F136-3B28-4847-B2E6-15AF32CF3C40}" sibTransId="{02EA5824-189D-4FD0-A5EC-5F976A7A9CAA}"/>
    <dgm:cxn modelId="{FEA540E9-2FFB-4C88-BAC9-263DF67761EA}" type="presParOf" srcId="{B3232EF9-88C8-4B34-93D2-2F21E8349338}" destId="{B2EE73C9-3592-4144-9F1A-5011EF93C88E}" srcOrd="0" destOrd="0" presId="urn:microsoft.com/office/officeart/2018/2/layout/IconVerticalSolidList"/>
    <dgm:cxn modelId="{B8A014DC-F2C9-43F9-9FCF-03C59113259F}" type="presParOf" srcId="{B2EE73C9-3592-4144-9F1A-5011EF93C88E}" destId="{D76373FC-0503-4F98-AF24-5EA75CEBD217}" srcOrd="0" destOrd="0" presId="urn:microsoft.com/office/officeart/2018/2/layout/IconVerticalSolidList"/>
    <dgm:cxn modelId="{83A4B2EF-2B68-4A28-98BF-F5017E031A46}" type="presParOf" srcId="{B2EE73C9-3592-4144-9F1A-5011EF93C88E}" destId="{B5D07BD6-3567-4D14-BF36-9EEE7A3F46A6}" srcOrd="1" destOrd="0" presId="urn:microsoft.com/office/officeart/2018/2/layout/IconVerticalSolidList"/>
    <dgm:cxn modelId="{980D572A-5028-4EF0-90EB-3027DC5062EA}" type="presParOf" srcId="{B2EE73C9-3592-4144-9F1A-5011EF93C88E}" destId="{FE73F31A-16FE-4939-911E-7FB1D5888970}" srcOrd="2" destOrd="0" presId="urn:microsoft.com/office/officeart/2018/2/layout/IconVerticalSolidList"/>
    <dgm:cxn modelId="{7722A9B0-E102-45C0-B2C8-DEFD729EDA8B}" type="presParOf" srcId="{B2EE73C9-3592-4144-9F1A-5011EF93C88E}" destId="{954A2CF2-3533-4FC5-9AE8-39585D7B5587}" srcOrd="3" destOrd="0" presId="urn:microsoft.com/office/officeart/2018/2/layout/IconVerticalSolidList"/>
    <dgm:cxn modelId="{C347F8DD-4F58-4905-A17E-28CC3CEAE7C6}" type="presParOf" srcId="{B3232EF9-88C8-4B34-93D2-2F21E8349338}" destId="{8F77FC5C-0E61-48C3-8FCB-C2C1FC788396}" srcOrd="1" destOrd="0" presId="urn:microsoft.com/office/officeart/2018/2/layout/IconVerticalSolidList"/>
    <dgm:cxn modelId="{DF9CD003-87F5-4A9F-95BF-6F8D6643DDAF}" type="presParOf" srcId="{B3232EF9-88C8-4B34-93D2-2F21E8349338}" destId="{3E5CB574-5B88-4534-9CBF-DAFBB272A2D7}" srcOrd="2" destOrd="0" presId="urn:microsoft.com/office/officeart/2018/2/layout/IconVerticalSolidList"/>
    <dgm:cxn modelId="{C2B14D92-F572-4C93-97F8-2C9D87D64FB2}" type="presParOf" srcId="{3E5CB574-5B88-4534-9CBF-DAFBB272A2D7}" destId="{8ABC0F27-C948-4A5E-8F8D-0E81D0A6E088}" srcOrd="0" destOrd="0" presId="urn:microsoft.com/office/officeart/2018/2/layout/IconVerticalSolidList"/>
    <dgm:cxn modelId="{05219ABE-95D1-498C-B3D7-64153AE51373}" type="presParOf" srcId="{3E5CB574-5B88-4534-9CBF-DAFBB272A2D7}" destId="{338C0195-3644-4A91-A84E-E45188CCA67B}" srcOrd="1" destOrd="0" presId="urn:microsoft.com/office/officeart/2018/2/layout/IconVerticalSolidList"/>
    <dgm:cxn modelId="{F1F68FF8-00EF-4ADF-BA51-A8E8069FA1C6}" type="presParOf" srcId="{3E5CB574-5B88-4534-9CBF-DAFBB272A2D7}" destId="{3D8245C3-7879-42C8-A6B8-D830E720DB85}" srcOrd="2" destOrd="0" presId="urn:microsoft.com/office/officeart/2018/2/layout/IconVerticalSolidList"/>
    <dgm:cxn modelId="{906F1503-9695-4C95-91A6-CD300F9A766F}" type="presParOf" srcId="{3E5CB574-5B88-4534-9CBF-DAFBB272A2D7}" destId="{D9C0DCFC-9F2A-45CF-A239-7F2A39F94234}" srcOrd="3" destOrd="0" presId="urn:microsoft.com/office/officeart/2018/2/layout/IconVerticalSolidList"/>
    <dgm:cxn modelId="{964FD7EB-8BD9-417A-89AD-0CC0D02472B0}" type="presParOf" srcId="{B3232EF9-88C8-4B34-93D2-2F21E8349338}" destId="{0FD47873-739F-446A-81C7-CA1620C70F3B}" srcOrd="3" destOrd="0" presId="urn:microsoft.com/office/officeart/2018/2/layout/IconVerticalSolidList"/>
    <dgm:cxn modelId="{6D004A0C-54E3-4AE9-8F73-52F2A36397D5}" type="presParOf" srcId="{B3232EF9-88C8-4B34-93D2-2F21E8349338}" destId="{C7D188B7-9279-4868-9C5A-C05557FFDD5D}" srcOrd="4" destOrd="0" presId="urn:microsoft.com/office/officeart/2018/2/layout/IconVerticalSolidList"/>
    <dgm:cxn modelId="{ED514625-D632-4302-9EF2-DECDBD5EBBA4}" type="presParOf" srcId="{C7D188B7-9279-4868-9C5A-C05557FFDD5D}" destId="{279ADFE5-9D5E-452E-AD2C-3C3A562716E1}" srcOrd="0" destOrd="0" presId="urn:microsoft.com/office/officeart/2018/2/layout/IconVerticalSolidList"/>
    <dgm:cxn modelId="{F7B55ED7-192B-43C0-9957-3398E5CEBFDD}" type="presParOf" srcId="{C7D188B7-9279-4868-9C5A-C05557FFDD5D}" destId="{BD1C5412-8324-4669-A59E-B394FE9F4D8B}" srcOrd="1" destOrd="0" presId="urn:microsoft.com/office/officeart/2018/2/layout/IconVerticalSolidList"/>
    <dgm:cxn modelId="{8721A6B0-1572-4D72-B5C7-7D34251FE866}" type="presParOf" srcId="{C7D188B7-9279-4868-9C5A-C05557FFDD5D}" destId="{6B17FD44-1AE0-4312-A729-9AE982CE94B2}" srcOrd="2" destOrd="0" presId="urn:microsoft.com/office/officeart/2018/2/layout/IconVerticalSolidList"/>
    <dgm:cxn modelId="{BAFC37A6-76F3-4C9C-9B5A-0821914BF11D}" type="presParOf" srcId="{C7D188B7-9279-4868-9C5A-C05557FFDD5D}" destId="{CF846D9C-8D41-4373-92E9-8A1D7785D48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373FC-0503-4F98-AF24-5EA75CEBD217}">
      <dsp:nvSpPr>
        <dsp:cNvPr id="0" name=""/>
        <dsp:cNvSpPr/>
      </dsp:nvSpPr>
      <dsp:spPr>
        <a:xfrm>
          <a:off x="0" y="0"/>
          <a:ext cx="4701779" cy="139278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D07BD6-3567-4D14-BF36-9EEE7A3F46A6}">
      <dsp:nvSpPr>
        <dsp:cNvPr id="0" name=""/>
        <dsp:cNvSpPr/>
      </dsp:nvSpPr>
      <dsp:spPr>
        <a:xfrm>
          <a:off x="347771" y="273905"/>
          <a:ext cx="866416" cy="86472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4A2CF2-3533-4FC5-9AE8-39585D7B5587}">
      <dsp:nvSpPr>
        <dsp:cNvPr id="0" name=""/>
        <dsp:cNvSpPr/>
      </dsp:nvSpPr>
      <dsp:spPr>
        <a:xfrm>
          <a:off x="1355958" y="9875"/>
          <a:ext cx="3438581" cy="1573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57" tIns="166557" rIns="166557" bIns="166557" numCol="1" spcCol="1270" anchor="ctr" anchorCtr="0">
          <a:noAutofit/>
        </a:bodyPr>
        <a:lstStyle/>
        <a:p>
          <a:pPr marL="0" lvl="0" indent="0" algn="l" defTabSz="889000">
            <a:lnSpc>
              <a:spcPct val="100000"/>
            </a:lnSpc>
            <a:spcBef>
              <a:spcPct val="0"/>
            </a:spcBef>
            <a:spcAft>
              <a:spcPct val="35000"/>
            </a:spcAft>
            <a:buNone/>
          </a:pPr>
          <a:r>
            <a:rPr lang="en-US" sz="2000" kern="1200"/>
            <a:t>Recruitment materials physically posted at the facility</a:t>
          </a:r>
        </a:p>
      </dsp:txBody>
      <dsp:txXfrm>
        <a:off x="1355958" y="9875"/>
        <a:ext cx="3438581" cy="1573763"/>
      </dsp:txXfrm>
    </dsp:sp>
    <dsp:sp modelId="{8ABC0F27-C948-4A5E-8F8D-0E81D0A6E088}">
      <dsp:nvSpPr>
        <dsp:cNvPr id="0" name=""/>
        <dsp:cNvSpPr/>
      </dsp:nvSpPr>
      <dsp:spPr>
        <a:xfrm>
          <a:off x="0" y="1854003"/>
          <a:ext cx="4701779" cy="157376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8C0195-3644-4A91-A84E-E45188CCA67B}">
      <dsp:nvSpPr>
        <dsp:cNvPr id="0" name=""/>
        <dsp:cNvSpPr/>
      </dsp:nvSpPr>
      <dsp:spPr>
        <a:xfrm>
          <a:off x="347771" y="2308455"/>
          <a:ext cx="866416" cy="8647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C0DCFC-9F2A-45CF-A239-7F2A39F94234}">
      <dsp:nvSpPr>
        <dsp:cNvPr id="0" name=""/>
        <dsp:cNvSpPr/>
      </dsp:nvSpPr>
      <dsp:spPr>
        <a:xfrm>
          <a:off x="1193069" y="1810170"/>
          <a:ext cx="3508713" cy="1573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57" tIns="166557" rIns="166557" bIns="166557" numCol="1" spcCol="1270" anchor="ctr" anchorCtr="0">
          <a:noAutofit/>
        </a:bodyPr>
        <a:lstStyle/>
        <a:p>
          <a:pPr marL="0" lvl="0" indent="0" algn="l" defTabSz="800100">
            <a:lnSpc>
              <a:spcPct val="100000"/>
            </a:lnSpc>
            <a:spcBef>
              <a:spcPct val="0"/>
            </a:spcBef>
            <a:spcAft>
              <a:spcPct val="35000"/>
            </a:spcAft>
            <a:buNone/>
          </a:pPr>
          <a:r>
            <a:rPr lang="en-US" sz="1800" kern="1200"/>
            <a:t>Discussion of a study by a non-study team member provider who is seeing the potential subject during a scheduled clinical appointment</a:t>
          </a:r>
        </a:p>
      </dsp:txBody>
      <dsp:txXfrm>
        <a:off x="1193069" y="1810170"/>
        <a:ext cx="3508713" cy="1573763"/>
      </dsp:txXfrm>
    </dsp:sp>
    <dsp:sp modelId="{279ADFE5-9D5E-452E-AD2C-3C3A562716E1}">
      <dsp:nvSpPr>
        <dsp:cNvPr id="0" name=""/>
        <dsp:cNvSpPr/>
      </dsp:nvSpPr>
      <dsp:spPr>
        <a:xfrm>
          <a:off x="0" y="3963764"/>
          <a:ext cx="4701779" cy="1392785"/>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BD1C5412-8324-4669-A59E-B394FE9F4D8B}">
      <dsp:nvSpPr>
        <dsp:cNvPr id="0" name=""/>
        <dsp:cNvSpPr/>
      </dsp:nvSpPr>
      <dsp:spPr>
        <a:xfrm>
          <a:off x="347771" y="4252516"/>
          <a:ext cx="866416" cy="8647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846D9C-8D41-4373-92E9-8A1D7785D485}">
      <dsp:nvSpPr>
        <dsp:cNvPr id="0" name=""/>
        <dsp:cNvSpPr/>
      </dsp:nvSpPr>
      <dsp:spPr>
        <a:xfrm>
          <a:off x="1316071" y="3895854"/>
          <a:ext cx="2770926" cy="1573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57" tIns="166557" rIns="166557" bIns="166557" numCol="1" spcCol="1270" anchor="ctr" anchorCtr="0">
          <a:noAutofit/>
        </a:bodyPr>
        <a:lstStyle/>
        <a:p>
          <a:pPr marL="0" lvl="0" indent="0" algn="l" defTabSz="889000">
            <a:lnSpc>
              <a:spcPct val="100000"/>
            </a:lnSpc>
            <a:spcBef>
              <a:spcPct val="0"/>
            </a:spcBef>
            <a:spcAft>
              <a:spcPct val="35000"/>
            </a:spcAft>
            <a:buNone/>
          </a:pPr>
          <a:r>
            <a:rPr lang="en-US" sz="2000" kern="1200"/>
            <a:t>Discussion with a study team member at a recruitment table/event</a:t>
          </a:r>
        </a:p>
      </dsp:txBody>
      <dsp:txXfrm>
        <a:off x="1316071" y="3895854"/>
        <a:ext cx="2770926" cy="157376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409A29-07DC-5241-8781-3D31119EF2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3861138-F96E-8744-943D-51858017BF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B23C0A-D29C-7E43-9C59-0BD0BE949377}" type="datetimeFigureOut">
              <a:rPr lang="en-US" smtClean="0"/>
              <a:t>8/30/2021</a:t>
            </a:fld>
            <a:endParaRPr lang="en-US"/>
          </a:p>
        </p:txBody>
      </p:sp>
      <p:sp>
        <p:nvSpPr>
          <p:cNvPr id="4" name="Footer Placeholder 3">
            <a:extLst>
              <a:ext uri="{FF2B5EF4-FFF2-40B4-BE49-F238E27FC236}">
                <a16:creationId xmlns:a16="http://schemas.microsoft.com/office/drawing/2014/main" id="{A8B45838-7497-ED4C-B822-2CFFCDDD4FF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5B2F3F-EE7B-0941-AC91-CA9B572D0D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35B06E-AF56-0549-8120-E8579570CADB}" type="slidenum">
              <a:rPr lang="en-US" smtClean="0"/>
              <a:t>‹#›</a:t>
            </a:fld>
            <a:endParaRPr lang="en-US"/>
          </a:p>
        </p:txBody>
      </p:sp>
    </p:spTree>
    <p:extLst>
      <p:ext uri="{BB962C8B-B14F-4D97-AF65-F5344CB8AC3E}">
        <p14:creationId xmlns:p14="http://schemas.microsoft.com/office/powerpoint/2010/main" val="1769718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4EA3F0-742B-D444-BD9A-27577E3EE4F6}" type="datetimeFigureOut">
              <a:rPr lang="en-US" smtClean="0"/>
              <a:t>8/30/2021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F2246F-B97D-A340-AC75-47532D5014D8}" type="slidenum">
              <a:rPr lang="en-US" smtClean="0"/>
              <a:t>‹#›</a:t>
            </a:fld>
            <a:endParaRPr lang="en-US"/>
          </a:p>
        </p:txBody>
      </p:sp>
    </p:spTree>
    <p:extLst>
      <p:ext uri="{BB962C8B-B14F-4D97-AF65-F5344CB8AC3E}">
        <p14:creationId xmlns:p14="http://schemas.microsoft.com/office/powerpoint/2010/main" val="3168411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F2246F-B97D-A340-AC75-47532D5014D8}" type="slidenum">
              <a:rPr lang="en-US" smtClean="0"/>
              <a:t>1</a:t>
            </a:fld>
            <a:endParaRPr lang="en-US"/>
          </a:p>
        </p:txBody>
      </p:sp>
    </p:spTree>
    <p:extLst>
      <p:ext uri="{BB962C8B-B14F-4D97-AF65-F5344CB8AC3E}">
        <p14:creationId xmlns:p14="http://schemas.microsoft.com/office/powerpoint/2010/main" val="4129327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F2246F-B97D-A340-AC75-47532D5014D8}" type="slidenum">
              <a:rPr lang="en-US" smtClean="0"/>
              <a:t>7</a:t>
            </a:fld>
            <a:endParaRPr lang="en-US"/>
          </a:p>
        </p:txBody>
      </p:sp>
    </p:spTree>
    <p:extLst>
      <p:ext uri="{BB962C8B-B14F-4D97-AF65-F5344CB8AC3E}">
        <p14:creationId xmlns:p14="http://schemas.microsoft.com/office/powerpoint/2010/main" val="1413469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F2246F-B97D-A340-AC75-47532D5014D8}" type="slidenum">
              <a:rPr lang="en-US" smtClean="0"/>
              <a:t>14</a:t>
            </a:fld>
            <a:endParaRPr lang="en-US"/>
          </a:p>
        </p:txBody>
      </p:sp>
    </p:spTree>
    <p:extLst>
      <p:ext uri="{BB962C8B-B14F-4D97-AF65-F5344CB8AC3E}">
        <p14:creationId xmlns:p14="http://schemas.microsoft.com/office/powerpoint/2010/main" val="33822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F2246F-B97D-A340-AC75-47532D5014D8}" type="slidenum">
              <a:rPr lang="en-US" smtClean="0"/>
              <a:t>23</a:t>
            </a:fld>
            <a:endParaRPr lang="en-US"/>
          </a:p>
        </p:txBody>
      </p:sp>
    </p:spTree>
    <p:extLst>
      <p:ext uri="{BB962C8B-B14F-4D97-AF65-F5344CB8AC3E}">
        <p14:creationId xmlns:p14="http://schemas.microsoft.com/office/powerpoint/2010/main" val="1333539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F2246F-B97D-A340-AC75-47532D5014D8}" type="slidenum">
              <a:rPr lang="en-US" smtClean="0"/>
              <a:t>25</a:t>
            </a:fld>
            <a:endParaRPr lang="en-US"/>
          </a:p>
        </p:txBody>
      </p:sp>
    </p:spTree>
    <p:extLst>
      <p:ext uri="{BB962C8B-B14F-4D97-AF65-F5344CB8AC3E}">
        <p14:creationId xmlns:p14="http://schemas.microsoft.com/office/powerpoint/2010/main" val="1119228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F2246F-B97D-A340-AC75-47532D5014D8}" type="slidenum">
              <a:rPr lang="en-US" smtClean="0"/>
              <a:t>28</a:t>
            </a:fld>
            <a:endParaRPr lang="en-US"/>
          </a:p>
        </p:txBody>
      </p:sp>
    </p:spTree>
    <p:extLst>
      <p:ext uri="{BB962C8B-B14F-4D97-AF65-F5344CB8AC3E}">
        <p14:creationId xmlns:p14="http://schemas.microsoft.com/office/powerpoint/2010/main" val="2100977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F2246F-B97D-A340-AC75-47532D5014D8}" type="slidenum">
              <a:rPr lang="en-US" smtClean="0"/>
              <a:t>33</a:t>
            </a:fld>
            <a:endParaRPr lang="en-US"/>
          </a:p>
        </p:txBody>
      </p:sp>
    </p:spTree>
    <p:extLst>
      <p:ext uri="{BB962C8B-B14F-4D97-AF65-F5344CB8AC3E}">
        <p14:creationId xmlns:p14="http://schemas.microsoft.com/office/powerpoint/2010/main" val="3414897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F2246F-B97D-A340-AC75-47532D5014D8}" type="slidenum">
              <a:rPr lang="en-US" smtClean="0"/>
              <a:t>34</a:t>
            </a:fld>
            <a:endParaRPr lang="en-US"/>
          </a:p>
        </p:txBody>
      </p:sp>
    </p:spTree>
    <p:extLst>
      <p:ext uri="{BB962C8B-B14F-4D97-AF65-F5344CB8AC3E}">
        <p14:creationId xmlns:p14="http://schemas.microsoft.com/office/powerpoint/2010/main" val="133401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EA58A-39E5-4D21-9D36-B59FED999B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Notes Placeholder 5">
            <a:extLst>
              <a:ext uri="{FF2B5EF4-FFF2-40B4-BE49-F238E27FC236}">
                <a16:creationId xmlns:a16="http://schemas.microsoft.com/office/drawing/2014/main" id="{2A6873F4-84F0-4719-9029-0D3D22238B2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715088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763838"/>
            <a:ext cx="7772400" cy="1330324"/>
          </a:xfrm>
        </p:spPr>
        <p:txBody>
          <a:bodyPr anchor="ctr">
            <a:normAutofit/>
          </a:bodyPr>
          <a:lstStyle>
            <a:lvl1pPr algn="ctr">
              <a:defRPr sz="4400">
                <a:solidFill>
                  <a:schemeClr val="tx1"/>
                </a:solidFill>
              </a:defRPr>
            </a:lvl1pPr>
          </a:lstStyle>
          <a:p>
            <a:r>
              <a:rPr lang="en-US"/>
              <a:t>Diversifying Clinical Trials and Clinical Research</a:t>
            </a:r>
          </a:p>
        </p:txBody>
      </p:sp>
      <p:sp>
        <p:nvSpPr>
          <p:cNvPr id="3" name="Subtitle 2"/>
          <p:cNvSpPr>
            <a:spLocks noGrp="1"/>
          </p:cNvSpPr>
          <p:nvPr>
            <p:ph type="subTitle" idx="1" hasCustomPrompt="1"/>
          </p:nvPr>
        </p:nvSpPr>
        <p:spPr>
          <a:xfrm>
            <a:off x="1143000" y="4316415"/>
            <a:ext cx="6858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VA’s Outreach &amp; Awareness Campaigns</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143000" y="5006977"/>
            <a:ext cx="6858000" cy="774700"/>
          </a:xfrm>
        </p:spPr>
        <p:txBody>
          <a:bodyPr>
            <a:normAutofit/>
          </a:bodyPr>
          <a:lstStyle>
            <a:lvl1pPr marL="0" indent="0" algn="ctr">
              <a:spcBef>
                <a:spcPts val="0"/>
              </a:spcBef>
              <a:buNone/>
              <a:defRPr sz="2000">
                <a:latin typeface="+mj-lt"/>
              </a:defRPr>
            </a:lvl1pPr>
          </a:lstStyle>
          <a:p>
            <a:pPr lvl="0"/>
            <a:r>
              <a:rPr lang="en-US"/>
              <a:t>Molly Klote, MD, COL, USA, Ret.</a:t>
            </a:r>
          </a:p>
          <a:p>
            <a:pPr lvl="0"/>
            <a:r>
              <a:rPr lang="en-US"/>
              <a:t>Director of Office of  Research Protections, Policy, and Education</a:t>
            </a:r>
          </a:p>
          <a:p>
            <a:pPr lvl="0"/>
            <a:r>
              <a:rPr lang="en-US"/>
              <a:t>March 29, 2021</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9050" y="1147762"/>
            <a:ext cx="1485900" cy="1485900"/>
          </a:xfrm>
          <a:prstGeom prst="rect">
            <a:avLst/>
          </a:prstGeom>
        </p:spPr>
      </p:pic>
    </p:spTree>
    <p:extLst>
      <p:ext uri="{BB962C8B-B14F-4D97-AF65-F5344CB8AC3E}">
        <p14:creationId xmlns:p14="http://schemas.microsoft.com/office/powerpoint/2010/main" val="374234710"/>
      </p:ext>
    </p:extLst>
  </p:cSld>
  <p:clrMapOvr>
    <a:masterClrMapping/>
  </p:clrMapOvr>
  <p:extLst>
    <p:ext uri="{DCECCB84-F9BA-43D5-87BE-67443E8EF086}">
      <p15:sldGuideLst xmlns:p15="http://schemas.microsoft.com/office/powerpoint/2012/main">
        <p15:guide id="1" orient="horz" pos="3984"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76300"/>
            <a:ext cx="7886700" cy="2695576"/>
          </a:xfrm>
        </p:spPr>
        <p:txBody>
          <a:bodyPr anchor="b">
            <a:normAutofit/>
          </a:bodyPr>
          <a:lstStyle>
            <a:lvl1pPr algn="l">
              <a:defRPr sz="3600">
                <a:solidFill>
                  <a:schemeClr val="tx1"/>
                </a:solidFill>
              </a:defRPr>
            </a:lvl1pPr>
          </a:lstStyle>
          <a:p>
            <a:r>
              <a:rPr lang="en-US"/>
              <a:t>CLICK TO EDIT MASTER TITLE STYLE</a:t>
            </a:r>
          </a:p>
        </p:txBody>
      </p:sp>
      <p:cxnSp>
        <p:nvCxnSpPr>
          <p:cNvPr id="8" name="Straight Connector 7" descr="&quot;&quot;">
            <a:extLst>
              <a:ext uri="{FF2B5EF4-FFF2-40B4-BE49-F238E27FC236}">
                <a16:creationId xmlns:a16="http://schemas.microsoft.com/office/drawing/2014/main" id="{6C51C540-E2E0-0F4E-9F70-8AC00B03F3B9}"/>
              </a:ext>
            </a:extLst>
          </p:cNvPr>
          <p:cNvCxnSpPr/>
          <p:nvPr userDrawn="1"/>
        </p:nvCxnSpPr>
        <p:spPr>
          <a:xfrm>
            <a:off x="623888" y="3571876"/>
            <a:ext cx="78867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23888" y="3751264"/>
            <a:ext cx="7886700" cy="13323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522486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628650" y="1079501"/>
            <a:ext cx="38862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079500"/>
            <a:ext cx="38862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396243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2" y="122070"/>
            <a:ext cx="7886700" cy="749808"/>
          </a:xfrm>
        </p:spPr>
        <p:txBody>
          <a:bodyPr/>
          <a:lstStyle/>
          <a:p>
            <a:r>
              <a:rPr lang="en-US"/>
              <a:t>Click to edit master title style</a:t>
            </a:r>
          </a:p>
        </p:txBody>
      </p:sp>
      <p:sp>
        <p:nvSpPr>
          <p:cNvPr id="3" name="Text Placeholder 2"/>
          <p:cNvSpPr>
            <a:spLocks noGrp="1"/>
          </p:cNvSpPr>
          <p:nvPr>
            <p:ph type="body" idx="1" hasCustomPrompt="1"/>
          </p:nvPr>
        </p:nvSpPr>
        <p:spPr>
          <a:xfrm>
            <a:off x="629842" y="1137442"/>
            <a:ext cx="3868340" cy="406040"/>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 </a:t>
            </a:r>
          </a:p>
        </p:txBody>
      </p:sp>
      <p:sp>
        <p:nvSpPr>
          <p:cNvPr id="4" name="Content Placeholder 3"/>
          <p:cNvSpPr>
            <a:spLocks noGrp="1"/>
          </p:cNvSpPr>
          <p:nvPr>
            <p:ph sz="half" idx="2"/>
          </p:nvPr>
        </p:nvSpPr>
        <p:spPr>
          <a:xfrm>
            <a:off x="629842" y="1645920"/>
            <a:ext cx="3868340" cy="427957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29150" y="1133856"/>
            <a:ext cx="3887391" cy="406040"/>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6" name="Content Placeholder 5"/>
          <p:cNvSpPr>
            <a:spLocks noGrp="1"/>
          </p:cNvSpPr>
          <p:nvPr>
            <p:ph sz="quarter" idx="4"/>
          </p:nvPr>
        </p:nvSpPr>
        <p:spPr>
          <a:xfrm>
            <a:off x="4629150" y="1645920"/>
            <a:ext cx="3887391" cy="427957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003824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19742"/>
            <a:ext cx="7886700" cy="752929"/>
          </a:xfr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458645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19742"/>
            <a:ext cx="78867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628650" y="1058864"/>
            <a:ext cx="4103688" cy="21174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628650" y="3401010"/>
            <a:ext cx="4103688" cy="25352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4863766" y="1058864"/>
            <a:ext cx="4103688" cy="48773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283833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18872"/>
            <a:ext cx="7886700" cy="752929"/>
          </a:xfrm>
        </p:spPr>
        <p:txBody>
          <a:bodyPr/>
          <a:lstStyle/>
          <a:p>
            <a:r>
              <a:rPr lang="en-US"/>
              <a:t>Click to edit master title style</a:t>
            </a:r>
          </a:p>
        </p:txBody>
      </p:sp>
      <p:sp>
        <p:nvSpPr>
          <p:cNvPr id="3" name="Content Placeholder 2"/>
          <p:cNvSpPr>
            <a:spLocks noGrp="1"/>
          </p:cNvSpPr>
          <p:nvPr>
            <p:ph idx="1"/>
          </p:nvPr>
        </p:nvSpPr>
        <p:spPr>
          <a:xfrm>
            <a:off x="628650" y="1133856"/>
            <a:ext cx="78867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45007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18872"/>
            <a:ext cx="7886700" cy="752929"/>
          </a:xfrm>
        </p:spPr>
        <p:txBody>
          <a:bodyPr/>
          <a:lstStyle/>
          <a:p>
            <a:r>
              <a:rPr lang="en-US"/>
              <a:t>Click to edit master title style</a:t>
            </a:r>
          </a:p>
        </p:txBody>
      </p:sp>
      <p:sp>
        <p:nvSpPr>
          <p:cNvPr id="3" name="Content Placeholder 2"/>
          <p:cNvSpPr>
            <a:spLocks noGrp="1"/>
          </p:cNvSpPr>
          <p:nvPr>
            <p:ph idx="1"/>
          </p:nvPr>
        </p:nvSpPr>
        <p:spPr>
          <a:xfrm>
            <a:off x="628650" y="1133856"/>
            <a:ext cx="78867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2537460" y="982663"/>
            <a:ext cx="2331085"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580519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18872"/>
            <a:ext cx="7886700" cy="752929"/>
          </a:xfrm>
        </p:spPr>
        <p:txBody>
          <a:bodyPr/>
          <a:lstStyle/>
          <a:p>
            <a:r>
              <a:rPr lang="en-US"/>
              <a:t>Click to edit master title style</a:t>
            </a:r>
          </a:p>
        </p:txBody>
      </p:sp>
      <p:sp>
        <p:nvSpPr>
          <p:cNvPr id="3" name="Content Placeholder 2"/>
          <p:cNvSpPr>
            <a:spLocks noGrp="1"/>
          </p:cNvSpPr>
          <p:nvPr>
            <p:ph idx="1"/>
          </p:nvPr>
        </p:nvSpPr>
        <p:spPr>
          <a:xfrm>
            <a:off x="628650" y="1133856"/>
            <a:ext cx="78867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628650" y="3523765"/>
            <a:ext cx="78867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521056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18872"/>
            <a:ext cx="7886700" cy="752929"/>
          </a:xfrm>
        </p:spPr>
        <p:txBody>
          <a:bodyPr/>
          <a:lstStyle/>
          <a:p>
            <a:r>
              <a:rPr lang="en-US"/>
              <a:t>Click to edit master title style</a:t>
            </a:r>
          </a:p>
        </p:txBody>
      </p:sp>
      <p:sp>
        <p:nvSpPr>
          <p:cNvPr id="3" name="Content Placeholder 2"/>
          <p:cNvSpPr>
            <a:spLocks noGrp="1"/>
          </p:cNvSpPr>
          <p:nvPr>
            <p:ph idx="1"/>
          </p:nvPr>
        </p:nvSpPr>
        <p:spPr>
          <a:xfrm>
            <a:off x="628651" y="1133856"/>
            <a:ext cx="5159086"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userDrawn="1"/>
        </p:nvCxnSpPr>
        <p:spPr>
          <a:xfrm>
            <a:off x="5843016"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891022" y="1133856"/>
            <a:ext cx="2624328"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891023" y="3719945"/>
            <a:ext cx="2624328"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204867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18872"/>
            <a:ext cx="7886700" cy="752929"/>
          </a:xfrm>
        </p:spPr>
        <p:txBody>
          <a:bodyPr/>
          <a:lstStyle/>
          <a:p>
            <a:r>
              <a:rPr lang="en-US"/>
              <a:t>Click to edit master title style</a:t>
            </a:r>
          </a:p>
        </p:txBody>
      </p:sp>
      <p:sp>
        <p:nvSpPr>
          <p:cNvPr id="3" name="Content Placeholder 2"/>
          <p:cNvSpPr>
            <a:spLocks noGrp="1"/>
          </p:cNvSpPr>
          <p:nvPr>
            <p:ph idx="1"/>
          </p:nvPr>
        </p:nvSpPr>
        <p:spPr>
          <a:xfrm>
            <a:off x="628651" y="1133856"/>
            <a:ext cx="3328987"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4114800" y="1133856"/>
            <a:ext cx="4400550"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4114800" y="3719945"/>
            <a:ext cx="4400551"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080892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18872"/>
            <a:ext cx="7886700" cy="752929"/>
          </a:xfrm>
        </p:spPr>
        <p:txBody>
          <a:bodyPr/>
          <a:lstStyle/>
          <a:p>
            <a:r>
              <a:rPr lang="en-US"/>
              <a:t>Click to edit master title style</a:t>
            </a:r>
          </a:p>
        </p:txBody>
      </p:sp>
      <p:sp>
        <p:nvSpPr>
          <p:cNvPr id="3" name="Content Placeholder 1"/>
          <p:cNvSpPr>
            <a:spLocks noGrp="1"/>
          </p:cNvSpPr>
          <p:nvPr>
            <p:ph idx="1"/>
          </p:nvPr>
        </p:nvSpPr>
        <p:spPr>
          <a:xfrm>
            <a:off x="628650" y="1133856"/>
            <a:ext cx="78866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628650" y="3087347"/>
            <a:ext cx="2560320" cy="1391135"/>
          </a:xfrm>
        </p:spPr>
        <p:txBody>
          <a:bodyPr/>
          <a:lstStyle>
            <a:lvl1pPr marL="0" indent="0">
              <a:lnSpc>
                <a:spcPct val="110000"/>
              </a:lnSpc>
              <a:buNone/>
              <a:defRPr/>
            </a:lvl1pPr>
          </a:lstStyle>
          <a:p>
            <a:pPr lvl="0"/>
            <a:r>
              <a:rPr lang="en-US"/>
              <a:t>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628650" y="4573247"/>
            <a:ext cx="2560320" cy="1388641"/>
          </a:xfrm>
        </p:spPr>
        <p:txBody>
          <a:bodyPr/>
          <a:lstStyle>
            <a:lvl1pPr marL="0" indent="0">
              <a:lnSpc>
                <a:spcPct val="110000"/>
              </a:lnSpc>
              <a:buNone/>
              <a:defRPr/>
            </a:lvl1pPr>
          </a:lstStyle>
          <a:p>
            <a:pPr lvl="0"/>
            <a:r>
              <a:rPr lang="en-US"/>
              <a:t>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3291839" y="3088594"/>
            <a:ext cx="2560320" cy="1389888"/>
          </a:xfrm>
        </p:spPr>
        <p:txBody>
          <a:bodyPr/>
          <a:lstStyle>
            <a:lvl1pPr marL="0" indent="0">
              <a:lnSpc>
                <a:spcPct val="110000"/>
              </a:lnSpc>
              <a:buNone/>
              <a:defRPr/>
            </a:lvl1pPr>
          </a:lstStyle>
          <a:p>
            <a:pPr lvl="0"/>
            <a:r>
              <a:rPr lang="en-US"/>
              <a:t>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3291839" y="4574494"/>
            <a:ext cx="2560320" cy="1389888"/>
          </a:xfrm>
        </p:spPr>
        <p:txBody>
          <a:bodyPr/>
          <a:lstStyle>
            <a:lvl1pPr marL="0" indent="0">
              <a:lnSpc>
                <a:spcPct val="110000"/>
              </a:lnSpc>
              <a:buNone/>
              <a:defRPr/>
            </a:lvl1pPr>
          </a:lstStyle>
          <a:p>
            <a:pPr lvl="0"/>
            <a:r>
              <a:rPr lang="en-US"/>
              <a:t>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5955029" y="3089841"/>
            <a:ext cx="2560320" cy="1389888"/>
          </a:xfrm>
        </p:spPr>
        <p:txBody>
          <a:bodyPr/>
          <a:lstStyle>
            <a:lvl1pPr marL="0" indent="0">
              <a:lnSpc>
                <a:spcPct val="110000"/>
              </a:lnSpc>
              <a:buNone/>
              <a:defRPr/>
            </a:lvl1pPr>
          </a:lstStyle>
          <a:p>
            <a:pPr lvl="0"/>
            <a:r>
              <a:rPr lang="en-US"/>
              <a:t>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5955029" y="4573247"/>
            <a:ext cx="2560320" cy="1389888"/>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154718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628650" y="118872"/>
            <a:ext cx="78867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629842" y="1137442"/>
            <a:ext cx="7885508"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628650" y="1641764"/>
            <a:ext cx="78867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575880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628650" y="118872"/>
            <a:ext cx="78867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629842" y="1137442"/>
            <a:ext cx="7885508"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628650" y="1641764"/>
            <a:ext cx="78867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629842" y="3589697"/>
            <a:ext cx="7885508"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628650" y="4094019"/>
            <a:ext cx="78867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76237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descr="&quot;&quot;">
            <a:extLst>
              <a:ext uri="{FF2B5EF4-FFF2-40B4-BE49-F238E27FC236}">
                <a16:creationId xmlns:a16="http://schemas.microsoft.com/office/drawing/2014/main" id="{EC36D5C6-D83B-094B-B075-9D81698B0715}"/>
              </a:ext>
            </a:extLst>
          </p:cNvPr>
          <p:cNvSpPr/>
          <p:nvPr userDrawn="1"/>
        </p:nvSpPr>
        <p:spPr>
          <a:xfrm>
            <a:off x="0" y="0"/>
            <a:ext cx="9144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119742"/>
            <a:ext cx="7886700" cy="75292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104900"/>
            <a:ext cx="7886700" cy="48188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6C94A689-3EF9-174C-B52F-294467BE1309}"/>
              </a:ext>
            </a:extLst>
          </p:cNvPr>
          <p:cNvSpPr/>
          <p:nvPr userDrawn="1"/>
        </p:nvSpPr>
        <p:spPr>
          <a:xfrm>
            <a:off x="0" y="6140680"/>
            <a:ext cx="9144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a:solidFill>
                <a:prstClr val="white"/>
              </a:solidFill>
            </a:endParaRPr>
          </a:p>
        </p:txBody>
      </p:sp>
      <p:pic>
        <p:nvPicPr>
          <p:cNvPr id="9" name="Picture 2" descr="Choose VA logo">
            <a:extLst>
              <a:ext uri="{FF2B5EF4-FFF2-40B4-BE49-F238E27FC236}">
                <a16:creationId xmlns:a16="http://schemas.microsoft.com/office/drawing/2014/main" id="{BE232BEF-50CF-4043-A9EB-59852B059A73}"/>
              </a:ext>
            </a:extLst>
          </p:cNvPr>
          <p:cNvPicPr>
            <a:picLocks noChangeAspect="1" noChangeArrowheads="1"/>
          </p:cNvPicPr>
          <p:nvPr userDrawn="1"/>
        </p:nvPicPr>
        <p:blipFill>
          <a:blip r:embed="rId16" cstate="print">
            <a:extLst>
              <a:ext uri="{28A0092B-C50C-407E-A947-70E740481C1C}">
                <a14:useLocalDpi xmlns:a14="http://schemas.microsoft.com/office/drawing/2010/main"/>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Seal and logo for the U.S. Department of Veterans Affairs">
            <a:extLst>
              <a:ext uri="{FF2B5EF4-FFF2-40B4-BE49-F238E27FC236}">
                <a16:creationId xmlns:a16="http://schemas.microsoft.com/office/drawing/2014/main" id="{288DFAAA-A665-834A-A7CC-853CCA1C41BA}"/>
              </a:ext>
            </a:extLst>
          </p:cNvPr>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6199909" y="6184206"/>
            <a:ext cx="2563091" cy="641708"/>
          </a:xfrm>
          <a:prstGeom prst="rect">
            <a:avLst/>
          </a:prstGeom>
        </p:spPr>
      </p:pic>
      <p:sp>
        <p:nvSpPr>
          <p:cNvPr id="6" name="Slide Number Placeholder 5"/>
          <p:cNvSpPr>
            <a:spLocks noGrp="1"/>
          </p:cNvSpPr>
          <p:nvPr>
            <p:ph type="sldNum" sz="quarter" idx="4"/>
          </p:nvPr>
        </p:nvSpPr>
        <p:spPr>
          <a:xfrm>
            <a:off x="8686800" y="6400800"/>
            <a:ext cx="384048" cy="365125"/>
          </a:xfrm>
          <a:prstGeom prst="rect">
            <a:avLst/>
          </a:prstGeom>
        </p:spPr>
        <p:txBody>
          <a:bodyPr vert="horz" lIns="91440" tIns="45720" rIns="91440" bIns="45720" rtlCol="0" anchor="ctr"/>
          <a:lstStyle>
            <a:lvl1pPr algn="r">
              <a:defRPr sz="1200">
                <a:solidFill>
                  <a:schemeClr val="bg1"/>
                </a:solidFill>
              </a:defRPr>
            </a:lvl1pPr>
          </a:lstStyle>
          <a:p>
            <a:fld id="{670A9334-4E67-F94F-A05E-0CE8B74A054E}" type="slidenum">
              <a:rPr lang="en-US" smtClean="0"/>
              <a:pPr/>
              <a:t>‹#›</a:t>
            </a:fld>
            <a:endParaRPr lang="en-US"/>
          </a:p>
        </p:txBody>
      </p:sp>
    </p:spTree>
    <p:extLst>
      <p:ext uri="{BB962C8B-B14F-4D97-AF65-F5344CB8AC3E}">
        <p14:creationId xmlns:p14="http://schemas.microsoft.com/office/powerpoint/2010/main" val="28486704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15" r:id="rId3"/>
    <p:sldLayoutId id="2147483671" r:id="rId4"/>
    <p:sldLayoutId id="2147483670" r:id="rId5"/>
    <p:sldLayoutId id="2147483678" r:id="rId6"/>
    <p:sldLayoutId id="2147483672" r:id="rId7"/>
    <p:sldLayoutId id="2147483668" r:id="rId8"/>
    <p:sldLayoutId id="2147483669" r:id="rId9"/>
    <p:sldLayoutId id="2147483663" r:id="rId10"/>
    <p:sldLayoutId id="2147483664" r:id="rId11"/>
    <p:sldLayoutId id="2147483665" r:id="rId12"/>
    <p:sldLayoutId id="2147483666" r:id="rId13"/>
    <p:sldLayoutId id="2147483714" r:id="rId14"/>
  </p:sldLayoutIdLst>
  <p:hf hdr="0" ftr="0" dt="0"/>
  <p:txStyles>
    <p:titleStyle>
      <a:lvl1pPr algn="ctr"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s://gr.boell.org/en/2020/05/04/impact-covid-19-pandemic-rule-law-central-europe-turning-crisis-opportunity" TargetMode="External"/><Relationship Id="rId7" Type="http://schemas.openxmlformats.org/officeDocument/2006/relationships/hyperlink" Target="https://creativecommons.org/licenses/by/3.0/" TargetMode="Externa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hyperlink" Target="https://www.frontiersin.org/articles/10.3389/frcmn.2020.566853/full" TargetMode="External"/><Relationship Id="rId5" Type="http://schemas.openxmlformats.org/officeDocument/2006/relationships/image" Target="../media/image15.jpeg"/><Relationship Id="rId4" Type="http://schemas.openxmlformats.org/officeDocument/2006/relationships/hyperlink" Target="https://creativecommons.org/licenses/by-nc-nd/3.0/" TargetMode="External"/><Relationship Id="rId9" Type="http://schemas.openxmlformats.org/officeDocument/2006/relationships/hyperlink" Target="https://policyoptions.irpp.org/magazines/june-2020/how-should-we-enforce-pandemic-rules-for-those-living-with-mental-illness/how-should-we-enforce-pandemic-rules-for-those-living-with-mental-illness-2/"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theconversation.com/your-mobile-phone-knows-where-you-go-and-what-you-do-and-maybe-even-when-youre-feeling-down-45360"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arkansasgopwing.blogspot.com/2017/11/100-economists-laud-pro-growth-tax.html"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blogs.va.gov/VAntage/76472/telehealth-ramps-connects-providers-patients/#:~:text=In%20early%202020%2C%20Veterans%20attend%20about%2025%2C000%20telehealth,telehealth%20encounters%20completed%20in%202019%20by%207%20million." TargetMode="External"/><Relationship Id="rId1" Type="http://schemas.openxmlformats.org/officeDocument/2006/relationships/slideLayout" Target="../slideLayouts/slideLayout2.xml"/><Relationship Id="rId4" Type="http://schemas.openxmlformats.org/officeDocument/2006/relationships/hyperlink" Target="https://mississippitoday.org/2020/04/02/state-medical-board-quietly-reverses-recent-emergency-tele-medicine-freedom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file:ambox_clock_yellow.svg"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thebluediamondgallery.com/handwriting/a/approval-process.htm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mailto:vhacoordregulatory@va.gov"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research.va.gov/programs/orppe/education/webinars/archives.cf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research.va.gov/resources/policies/guidance/FAQs-Azure-RMS.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va.gov/vhapublications/publications.cfm?Pub=1" TargetMode="External"/><Relationship Id="rId5" Type="http://schemas.openxmlformats.org/officeDocument/2006/relationships/hyperlink" Target="https://www.research.va.gov/resources/policies/guidance/draft-electronic-mailtext.pdf" TargetMode="External"/><Relationship Id="rId4" Type="http://schemas.openxmlformats.org/officeDocument/2006/relationships/hyperlink" Target="https://www.research.va.gov/resources/policies/guidance/MyHealtheVet-SecureMessaging.pdf"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fadomduck2.blogspot.com/2015/01/blog-post_41.html"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giuricivile.it/data-breach-gdp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flickr.com/photos/steviegreer/2749509594/"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DA54B-8FF5-D54F-A346-3B64479847CE}"/>
              </a:ext>
            </a:extLst>
          </p:cNvPr>
          <p:cNvSpPr>
            <a:spLocks noGrp="1"/>
          </p:cNvSpPr>
          <p:nvPr>
            <p:ph type="ctrTitle"/>
          </p:nvPr>
        </p:nvSpPr>
        <p:spPr/>
        <p:txBody>
          <a:bodyPr>
            <a:normAutofit/>
          </a:bodyPr>
          <a:lstStyle/>
          <a:p>
            <a:r>
              <a:rPr lang="en-US" dirty="0"/>
              <a:t>Proactive Calling of VA Subjects For Research Recruitment</a:t>
            </a:r>
          </a:p>
        </p:txBody>
      </p:sp>
      <p:sp>
        <p:nvSpPr>
          <p:cNvPr id="4" name="Text Placeholder 3">
            <a:extLst>
              <a:ext uri="{FF2B5EF4-FFF2-40B4-BE49-F238E27FC236}">
                <a16:creationId xmlns:a16="http://schemas.microsoft.com/office/drawing/2014/main" id="{1A4461CC-FBFE-1F4E-8520-7254AA49086A}"/>
              </a:ext>
            </a:extLst>
          </p:cNvPr>
          <p:cNvSpPr>
            <a:spLocks noGrp="1"/>
          </p:cNvSpPr>
          <p:nvPr>
            <p:ph type="body" sz="quarter" idx="10"/>
          </p:nvPr>
        </p:nvSpPr>
        <p:spPr>
          <a:xfrm>
            <a:off x="1143000" y="4327301"/>
            <a:ext cx="6858000" cy="1454376"/>
          </a:xfrm>
        </p:spPr>
        <p:txBody>
          <a:bodyPr>
            <a:normAutofit/>
          </a:bodyPr>
          <a:lstStyle/>
          <a:p>
            <a:r>
              <a:rPr lang="en-US"/>
              <a:t>Molly Klote, MD</a:t>
            </a:r>
          </a:p>
          <a:p>
            <a:r>
              <a:rPr lang="en-US"/>
              <a:t>C. Karen Jeans, PhD, CCRN</a:t>
            </a:r>
          </a:p>
          <a:p>
            <a:r>
              <a:rPr lang="en-US"/>
              <a:t>Office of Research Protections, Policy, and Education </a:t>
            </a:r>
            <a:br>
              <a:rPr lang="en-US"/>
            </a:br>
            <a:r>
              <a:rPr lang="en-US"/>
              <a:t>August 24, 2021</a:t>
            </a:r>
          </a:p>
        </p:txBody>
      </p:sp>
      <p:sp>
        <p:nvSpPr>
          <p:cNvPr id="5" name="TextBox 4">
            <a:extLst>
              <a:ext uri="{FF2B5EF4-FFF2-40B4-BE49-F238E27FC236}">
                <a16:creationId xmlns:a16="http://schemas.microsoft.com/office/drawing/2014/main" id="{2073BE01-896A-44FB-A9DA-44E0623918EF}"/>
              </a:ext>
            </a:extLst>
          </p:cNvPr>
          <p:cNvSpPr txBox="1"/>
          <p:nvPr/>
        </p:nvSpPr>
        <p:spPr>
          <a:xfrm>
            <a:off x="5889171" y="1266949"/>
            <a:ext cx="2569029" cy="817245"/>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Dial in: 1 – 404 – 397 – 1596</a:t>
            </a:r>
          </a:p>
          <a:p>
            <a:pPr lvl="0"/>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Access Code: </a:t>
            </a:r>
            <a:r>
              <a:rPr lang="en-US" sz="1400">
                <a:solidFill>
                  <a:prstClr val="black"/>
                </a:solidFill>
              </a:rPr>
              <a:t>199 763 4589</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Slides in “Handout” Tab</a:t>
            </a:r>
          </a:p>
        </p:txBody>
      </p:sp>
    </p:spTree>
    <p:extLst>
      <p:ext uri="{BB962C8B-B14F-4D97-AF65-F5344CB8AC3E}">
        <p14:creationId xmlns:p14="http://schemas.microsoft.com/office/powerpoint/2010/main" val="3458099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ED054C-714A-4B65-BE61-7D441CF08F35}"/>
              </a:ext>
            </a:extLst>
          </p:cNvPr>
          <p:cNvSpPr>
            <a:spLocks noGrp="1"/>
          </p:cNvSpPr>
          <p:nvPr>
            <p:ph type="title"/>
          </p:nvPr>
        </p:nvSpPr>
        <p:spPr>
          <a:xfrm>
            <a:off x="438913" y="712269"/>
            <a:ext cx="2796794" cy="5502264"/>
          </a:xfrm>
        </p:spPr>
        <p:txBody>
          <a:bodyPr>
            <a:normAutofit/>
          </a:bodyPr>
          <a:lstStyle/>
          <a:p>
            <a:r>
              <a:rPr lang="en-US">
                <a:solidFill>
                  <a:srgbClr val="FFFFFF"/>
                </a:solidFill>
              </a:rPr>
              <a:t>Historically the most usual means of recruitment: In Facility Contact</a:t>
            </a:r>
          </a:p>
        </p:txBody>
      </p:sp>
      <p:cxnSp>
        <p:nvCxnSpPr>
          <p:cNvPr id="12" name="Straight Connector 11">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38912"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13EF38AE-9BA1-4963-B73B-B69B0D383C50}"/>
              </a:ext>
            </a:extLst>
          </p:cNvPr>
          <p:cNvSpPr>
            <a:spLocks noGrp="1"/>
          </p:cNvSpPr>
          <p:nvPr>
            <p:ph type="sldNum" sz="quarter" idx="12"/>
          </p:nvPr>
        </p:nvSpPr>
        <p:spPr>
          <a:xfrm>
            <a:off x="6457950" y="6356350"/>
            <a:ext cx="2057400" cy="365125"/>
          </a:xfrm>
        </p:spPr>
        <p:txBody>
          <a:bodyPr>
            <a:normAutofit/>
          </a:bodyPr>
          <a:lstStyle/>
          <a:p>
            <a:pPr>
              <a:spcAft>
                <a:spcPts val="600"/>
              </a:spcAft>
            </a:pPr>
            <a:fld id="{670A9334-4E67-F94F-A05E-0CE8B74A054E}" type="slidenum">
              <a:rPr lang="en-US">
                <a:solidFill>
                  <a:schemeClr val="tx1">
                    <a:lumMod val="75000"/>
                    <a:lumOff val="25000"/>
                    <a:alpha val="70000"/>
                  </a:schemeClr>
                </a:solidFill>
              </a:rPr>
              <a:pPr>
                <a:spcAft>
                  <a:spcPts val="600"/>
                </a:spcAft>
              </a:pPr>
              <a:t>10</a:t>
            </a:fld>
            <a:endParaRPr lang="en-US">
              <a:solidFill>
                <a:schemeClr val="tx1">
                  <a:lumMod val="75000"/>
                  <a:lumOff val="25000"/>
                  <a:alpha val="70000"/>
                </a:schemeClr>
              </a:solidFill>
            </a:endParaRPr>
          </a:p>
        </p:txBody>
      </p:sp>
      <p:graphicFrame>
        <p:nvGraphicFramePr>
          <p:cNvPr id="6" name="Content Placeholder 2">
            <a:extLst>
              <a:ext uri="{FF2B5EF4-FFF2-40B4-BE49-F238E27FC236}">
                <a16:creationId xmlns:a16="http://schemas.microsoft.com/office/drawing/2014/main" id="{3E3AA9CF-F66B-4324-94C3-52A7520A119A}"/>
              </a:ext>
            </a:extLst>
          </p:cNvPr>
          <p:cNvGraphicFramePr>
            <a:graphicFrameLocks noGrp="1"/>
          </p:cNvGraphicFramePr>
          <p:nvPr>
            <p:ph idx="1"/>
            <p:extLst>
              <p:ext uri="{D42A27DB-BD31-4B8C-83A1-F6EECF244321}">
                <p14:modId xmlns:p14="http://schemas.microsoft.com/office/powerpoint/2010/main" val="1528291033"/>
              </p:ext>
            </p:extLst>
          </p:nvPr>
        </p:nvGraphicFramePr>
        <p:xfrm>
          <a:off x="3915918" y="744916"/>
          <a:ext cx="4701779"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5613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5383B-A5C1-45DF-A291-4763223C455A}"/>
              </a:ext>
            </a:extLst>
          </p:cNvPr>
          <p:cNvSpPr>
            <a:spLocks noGrp="1"/>
          </p:cNvSpPr>
          <p:nvPr>
            <p:ph type="title"/>
          </p:nvPr>
        </p:nvSpPr>
        <p:spPr/>
        <p:txBody>
          <a:bodyPr/>
          <a:lstStyle/>
          <a:p>
            <a:r>
              <a:rPr lang="en-US"/>
              <a:t>Then the pandemic hit….</a:t>
            </a:r>
          </a:p>
        </p:txBody>
      </p:sp>
      <p:pic>
        <p:nvPicPr>
          <p:cNvPr id="6" name="Content Placeholder 5" descr="Calendar&#10;&#10;Description automatically generated">
            <a:extLst>
              <a:ext uri="{FF2B5EF4-FFF2-40B4-BE49-F238E27FC236}">
                <a16:creationId xmlns:a16="http://schemas.microsoft.com/office/drawing/2014/main" id="{3DDDD96C-6663-4EEB-A759-718F42B89863}"/>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51916" y="1237148"/>
            <a:ext cx="5039679" cy="2645831"/>
          </a:xfrm>
        </p:spPr>
      </p:pic>
      <p:sp>
        <p:nvSpPr>
          <p:cNvPr id="4" name="Slide Number Placeholder 3">
            <a:extLst>
              <a:ext uri="{FF2B5EF4-FFF2-40B4-BE49-F238E27FC236}">
                <a16:creationId xmlns:a16="http://schemas.microsoft.com/office/drawing/2014/main" id="{3EB2AC91-1F8B-452A-9603-10C557117546}"/>
              </a:ext>
            </a:extLst>
          </p:cNvPr>
          <p:cNvSpPr>
            <a:spLocks noGrp="1"/>
          </p:cNvSpPr>
          <p:nvPr>
            <p:ph type="sldNum" sz="quarter" idx="12"/>
          </p:nvPr>
        </p:nvSpPr>
        <p:spPr/>
        <p:txBody>
          <a:bodyPr/>
          <a:lstStyle/>
          <a:p>
            <a:fld id="{670A9334-4E67-F94F-A05E-0CE8B74A054E}" type="slidenum">
              <a:rPr lang="en-US" smtClean="0"/>
              <a:t>11</a:t>
            </a:fld>
            <a:endParaRPr lang="en-US"/>
          </a:p>
        </p:txBody>
      </p:sp>
      <p:sp>
        <p:nvSpPr>
          <p:cNvPr id="7" name="TextBox 6">
            <a:extLst>
              <a:ext uri="{FF2B5EF4-FFF2-40B4-BE49-F238E27FC236}">
                <a16:creationId xmlns:a16="http://schemas.microsoft.com/office/drawing/2014/main" id="{840068C7-8DBE-4253-8CF1-B838FF1F019F}"/>
              </a:ext>
            </a:extLst>
          </p:cNvPr>
          <p:cNvSpPr txBox="1"/>
          <p:nvPr/>
        </p:nvSpPr>
        <p:spPr>
          <a:xfrm>
            <a:off x="1620323" y="4588398"/>
            <a:ext cx="4395514" cy="230832"/>
          </a:xfrm>
          <a:prstGeom prst="rect">
            <a:avLst/>
          </a:prstGeom>
          <a:noFill/>
        </p:spPr>
        <p:txBody>
          <a:bodyPr wrap="square" rtlCol="0">
            <a:spAutoFit/>
          </a:bodyPr>
          <a:lstStyle/>
          <a:p>
            <a:r>
              <a:rPr lang="en-US" sz="900">
                <a:hlinkClick r:id="rId3" tooltip="https://gr.boell.org/en/2020/05/04/impact-covid-19-pandemic-rule-law-central-europe-turning-crisis-opportunity"/>
              </a:rPr>
              <a:t>This Photo</a:t>
            </a:r>
            <a:r>
              <a:rPr lang="en-US" sz="900"/>
              <a:t> by Unknown Author is licensed under </a:t>
            </a:r>
            <a:r>
              <a:rPr lang="en-US" sz="900">
                <a:hlinkClick r:id="rId4" tooltip="https://creativecommons.org/licenses/by-nc-nd/3.0/"/>
              </a:rPr>
              <a:t>CC BY-NC-ND</a:t>
            </a:r>
            <a:endParaRPr lang="en-US" sz="900"/>
          </a:p>
        </p:txBody>
      </p:sp>
      <p:pic>
        <p:nvPicPr>
          <p:cNvPr id="9" name="Picture 8">
            <a:extLst>
              <a:ext uri="{FF2B5EF4-FFF2-40B4-BE49-F238E27FC236}">
                <a16:creationId xmlns:a16="http://schemas.microsoft.com/office/drawing/2014/main" id="{ED0E78F2-7FBB-4350-A124-B9827D436F1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6993" y="1028363"/>
            <a:ext cx="3731087" cy="2646869"/>
          </a:xfrm>
          <a:prstGeom prst="rect">
            <a:avLst/>
          </a:prstGeom>
        </p:spPr>
      </p:pic>
      <p:sp>
        <p:nvSpPr>
          <p:cNvPr id="10" name="TextBox 9">
            <a:extLst>
              <a:ext uri="{FF2B5EF4-FFF2-40B4-BE49-F238E27FC236}">
                <a16:creationId xmlns:a16="http://schemas.microsoft.com/office/drawing/2014/main" id="{6E66F9E5-9D41-455B-8813-56B048D87E1E}"/>
              </a:ext>
            </a:extLst>
          </p:cNvPr>
          <p:cNvSpPr txBox="1"/>
          <p:nvPr/>
        </p:nvSpPr>
        <p:spPr>
          <a:xfrm>
            <a:off x="1141673" y="5797260"/>
            <a:ext cx="5096248" cy="230832"/>
          </a:xfrm>
          <a:prstGeom prst="rect">
            <a:avLst/>
          </a:prstGeom>
          <a:noFill/>
        </p:spPr>
        <p:txBody>
          <a:bodyPr wrap="square" rtlCol="0">
            <a:spAutoFit/>
          </a:bodyPr>
          <a:lstStyle/>
          <a:p>
            <a:r>
              <a:rPr lang="en-US" sz="900">
                <a:hlinkClick r:id="rId6" tooltip="https://www.frontiersin.org/articles/10.3389/frcmn.2020.566853/full"/>
              </a:rPr>
              <a:t>This Photo</a:t>
            </a:r>
            <a:r>
              <a:rPr lang="en-US" sz="900"/>
              <a:t> by Unknown Author is licensed under </a:t>
            </a:r>
            <a:r>
              <a:rPr lang="en-US" sz="900">
                <a:hlinkClick r:id="rId7" tooltip="https://creativecommons.org/licenses/by/3.0/"/>
              </a:rPr>
              <a:t>CC BY</a:t>
            </a:r>
            <a:endParaRPr lang="en-US" sz="900"/>
          </a:p>
        </p:txBody>
      </p:sp>
      <p:pic>
        <p:nvPicPr>
          <p:cNvPr id="12" name="Picture 11" descr="A picture containing text&#10;&#10;Description automatically generated">
            <a:extLst>
              <a:ext uri="{FF2B5EF4-FFF2-40B4-BE49-F238E27FC236}">
                <a16:creationId xmlns:a16="http://schemas.microsoft.com/office/drawing/2014/main" id="{9F9E75B2-5D70-4EC0-AAF1-AA8C1FDACBAA}"/>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28650" y="3949083"/>
            <a:ext cx="5843106" cy="2045087"/>
          </a:xfrm>
          <a:prstGeom prst="rect">
            <a:avLst/>
          </a:prstGeom>
        </p:spPr>
      </p:pic>
    </p:spTree>
    <p:extLst>
      <p:ext uri="{BB962C8B-B14F-4D97-AF65-F5344CB8AC3E}">
        <p14:creationId xmlns:p14="http://schemas.microsoft.com/office/powerpoint/2010/main" val="2604503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2158A-40D5-4D96-890A-EB89DDB799DC}"/>
              </a:ext>
            </a:extLst>
          </p:cNvPr>
          <p:cNvSpPr>
            <a:spLocks noGrp="1"/>
          </p:cNvSpPr>
          <p:nvPr>
            <p:ph type="title"/>
          </p:nvPr>
        </p:nvSpPr>
        <p:spPr/>
        <p:txBody>
          <a:bodyPr/>
          <a:lstStyle/>
          <a:p>
            <a:r>
              <a:rPr lang="en-US"/>
              <a:t>Pandemic Study Recruitment Slowdown</a:t>
            </a:r>
          </a:p>
        </p:txBody>
      </p:sp>
      <p:sp>
        <p:nvSpPr>
          <p:cNvPr id="3" name="Content Placeholder 2">
            <a:extLst>
              <a:ext uri="{FF2B5EF4-FFF2-40B4-BE49-F238E27FC236}">
                <a16:creationId xmlns:a16="http://schemas.microsoft.com/office/drawing/2014/main" id="{51FB680A-FF96-463D-86D1-C98E281630E6}"/>
              </a:ext>
            </a:extLst>
          </p:cNvPr>
          <p:cNvSpPr>
            <a:spLocks noGrp="1"/>
          </p:cNvSpPr>
          <p:nvPr>
            <p:ph idx="1"/>
          </p:nvPr>
        </p:nvSpPr>
        <p:spPr>
          <a:xfrm>
            <a:off x="393872" y="882932"/>
            <a:ext cx="7886700" cy="5106042"/>
          </a:xfrm>
        </p:spPr>
        <p:txBody>
          <a:bodyPr>
            <a:noAutofit/>
          </a:bodyPr>
          <a:lstStyle/>
          <a:p>
            <a:r>
              <a:rPr lang="en-US" sz="2300"/>
              <a:t>Studies were affected in terms of ability of researchers to be in the medical facilities for non-critical study interactions</a:t>
            </a:r>
          </a:p>
          <a:p>
            <a:pPr lvl="1"/>
            <a:r>
              <a:rPr lang="en-US" sz="2300"/>
              <a:t>Electronic consent procedures were instituted </a:t>
            </a:r>
          </a:p>
          <a:p>
            <a:pPr lvl="2"/>
            <a:r>
              <a:rPr lang="en-US" sz="2300"/>
              <a:t>iMedConsent</a:t>
            </a:r>
          </a:p>
          <a:p>
            <a:pPr lvl="2"/>
            <a:r>
              <a:rPr lang="en-US" sz="2300"/>
              <a:t>Photographing signed and dated consent forms/authorizations</a:t>
            </a:r>
          </a:p>
          <a:p>
            <a:pPr lvl="2"/>
            <a:r>
              <a:rPr lang="en-US" sz="2300"/>
              <a:t>DocuSign</a:t>
            </a:r>
          </a:p>
          <a:p>
            <a:pPr lvl="1"/>
            <a:r>
              <a:rPr lang="en-US" sz="2300"/>
              <a:t>Other mitigating activities</a:t>
            </a:r>
          </a:p>
          <a:p>
            <a:pPr lvl="2"/>
            <a:r>
              <a:rPr lang="en-US" sz="2300"/>
              <a:t>Letters to potential subjects (after IRB approval with approval of waiver of HIPAA authorization)</a:t>
            </a:r>
          </a:p>
          <a:p>
            <a:pPr lvl="2"/>
            <a:r>
              <a:rPr lang="en-US" sz="2300"/>
              <a:t>Telehealth appointments by providers</a:t>
            </a:r>
          </a:p>
          <a:p>
            <a:pPr lvl="2"/>
            <a:r>
              <a:rPr lang="en-US" sz="2300"/>
              <a:t>Volunteer Registry</a:t>
            </a:r>
          </a:p>
        </p:txBody>
      </p:sp>
      <p:sp>
        <p:nvSpPr>
          <p:cNvPr id="4" name="Slide Number Placeholder 3">
            <a:extLst>
              <a:ext uri="{FF2B5EF4-FFF2-40B4-BE49-F238E27FC236}">
                <a16:creationId xmlns:a16="http://schemas.microsoft.com/office/drawing/2014/main" id="{3946D19E-0A18-4836-8853-A8BE0E6C0D06}"/>
              </a:ext>
            </a:extLst>
          </p:cNvPr>
          <p:cNvSpPr>
            <a:spLocks noGrp="1"/>
          </p:cNvSpPr>
          <p:nvPr>
            <p:ph type="sldNum" sz="quarter" idx="12"/>
          </p:nvPr>
        </p:nvSpPr>
        <p:spPr/>
        <p:txBody>
          <a:bodyPr/>
          <a:lstStyle/>
          <a:p>
            <a:fld id="{670A9334-4E67-F94F-A05E-0CE8B74A054E}" type="slidenum">
              <a:rPr lang="en-US" smtClean="0"/>
              <a:t>12</a:t>
            </a:fld>
            <a:endParaRPr lang="en-US"/>
          </a:p>
        </p:txBody>
      </p:sp>
    </p:spTree>
    <p:extLst>
      <p:ext uri="{BB962C8B-B14F-4D97-AF65-F5344CB8AC3E}">
        <p14:creationId xmlns:p14="http://schemas.microsoft.com/office/powerpoint/2010/main" val="2894234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9EE12-6253-435A-95D5-71089090243A}"/>
              </a:ext>
            </a:extLst>
          </p:cNvPr>
          <p:cNvSpPr>
            <a:spLocks noGrp="1"/>
          </p:cNvSpPr>
          <p:nvPr>
            <p:ph type="title"/>
          </p:nvPr>
        </p:nvSpPr>
        <p:spPr>
          <a:xfrm>
            <a:off x="-1" y="118872"/>
            <a:ext cx="8971005" cy="752929"/>
          </a:xfrm>
        </p:spPr>
        <p:txBody>
          <a:bodyPr>
            <a:normAutofit fontScale="90000"/>
          </a:bodyPr>
          <a:lstStyle/>
          <a:p>
            <a:r>
              <a:rPr lang="en-US"/>
              <a:t>COVID-19 Pandemic Unmasked an Issue Requiring Re-Evaluation</a:t>
            </a:r>
          </a:p>
        </p:txBody>
      </p:sp>
      <p:sp>
        <p:nvSpPr>
          <p:cNvPr id="3" name="Content Placeholder 2">
            <a:extLst>
              <a:ext uri="{FF2B5EF4-FFF2-40B4-BE49-F238E27FC236}">
                <a16:creationId xmlns:a16="http://schemas.microsoft.com/office/drawing/2014/main" id="{2FC00DFE-14F7-441E-A1BB-C8383A0350A6}"/>
              </a:ext>
            </a:extLst>
          </p:cNvPr>
          <p:cNvSpPr>
            <a:spLocks noGrp="1"/>
          </p:cNvSpPr>
          <p:nvPr>
            <p:ph idx="1"/>
          </p:nvPr>
        </p:nvSpPr>
        <p:spPr>
          <a:xfrm>
            <a:off x="197708" y="1133856"/>
            <a:ext cx="8489092" cy="4818857"/>
          </a:xfrm>
        </p:spPr>
        <p:txBody>
          <a:bodyPr>
            <a:normAutofit lnSpcReduction="10000"/>
          </a:bodyPr>
          <a:lstStyle/>
          <a:p>
            <a:pPr lvl="1"/>
            <a:r>
              <a:rPr lang="en-US" sz="2600"/>
              <a:t>There are certain situations where the ability to proactively call VA subjects for study recruitment is appropriate. </a:t>
            </a:r>
          </a:p>
          <a:p>
            <a:pPr lvl="2"/>
            <a:r>
              <a:rPr lang="en-US" sz="2600"/>
              <a:t>A letter, email, or clinical encounter cannot occur in a timely enough manner to meet the inclusion requirements of the study.</a:t>
            </a:r>
          </a:p>
          <a:p>
            <a:pPr lvl="2"/>
            <a:r>
              <a:rPr lang="en-US" sz="2600"/>
              <a:t>Adequate measures are put in place to protect subjects’ privacy and ethical rights.</a:t>
            </a:r>
          </a:p>
          <a:p>
            <a:pPr lvl="2"/>
            <a:r>
              <a:rPr lang="en-US" sz="2600"/>
              <a:t>The study’s potential impact on life-saving therapies warrant proactive calling (e.g., a disease outbreak, pandemic, etc.).</a:t>
            </a:r>
          </a:p>
          <a:p>
            <a:endParaRPr lang="en-US"/>
          </a:p>
        </p:txBody>
      </p:sp>
      <p:sp>
        <p:nvSpPr>
          <p:cNvPr id="4" name="Slide Number Placeholder 3">
            <a:extLst>
              <a:ext uri="{FF2B5EF4-FFF2-40B4-BE49-F238E27FC236}">
                <a16:creationId xmlns:a16="http://schemas.microsoft.com/office/drawing/2014/main" id="{EC455BA9-DEAF-40BE-AE4C-65A796005A66}"/>
              </a:ext>
            </a:extLst>
          </p:cNvPr>
          <p:cNvSpPr>
            <a:spLocks noGrp="1"/>
          </p:cNvSpPr>
          <p:nvPr>
            <p:ph type="sldNum" sz="quarter" idx="12"/>
          </p:nvPr>
        </p:nvSpPr>
        <p:spPr/>
        <p:txBody>
          <a:bodyPr/>
          <a:lstStyle/>
          <a:p>
            <a:fld id="{670A9334-4E67-F94F-A05E-0CE8B74A054E}" type="slidenum">
              <a:rPr lang="en-US" smtClean="0"/>
              <a:t>13</a:t>
            </a:fld>
            <a:endParaRPr lang="en-US"/>
          </a:p>
        </p:txBody>
      </p:sp>
    </p:spTree>
    <p:extLst>
      <p:ext uri="{BB962C8B-B14F-4D97-AF65-F5344CB8AC3E}">
        <p14:creationId xmlns:p14="http://schemas.microsoft.com/office/powerpoint/2010/main" val="107254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A8EDD-9E16-4D0B-AC63-60A6F81D955C}"/>
              </a:ext>
            </a:extLst>
          </p:cNvPr>
          <p:cNvSpPr>
            <a:spLocks noGrp="1"/>
          </p:cNvSpPr>
          <p:nvPr>
            <p:ph type="title"/>
          </p:nvPr>
        </p:nvSpPr>
        <p:spPr>
          <a:xfrm>
            <a:off x="334044" y="-16631"/>
            <a:ext cx="2629122" cy="1016859"/>
          </a:xfrm>
        </p:spPr>
        <p:txBody>
          <a:bodyPr>
            <a:normAutofit/>
          </a:bodyPr>
          <a:lstStyle/>
          <a:p>
            <a:r>
              <a:rPr lang="en-US" sz="3200"/>
              <a:t>Policy Change</a:t>
            </a:r>
          </a:p>
        </p:txBody>
      </p:sp>
      <p:sp>
        <p:nvSpPr>
          <p:cNvPr id="3" name="Content Placeholder 2">
            <a:extLst>
              <a:ext uri="{FF2B5EF4-FFF2-40B4-BE49-F238E27FC236}">
                <a16:creationId xmlns:a16="http://schemas.microsoft.com/office/drawing/2014/main" id="{FC3D3887-4EA9-4EDD-A6E0-FD40850FD2C2}"/>
              </a:ext>
            </a:extLst>
          </p:cNvPr>
          <p:cNvSpPr>
            <a:spLocks noGrp="1"/>
          </p:cNvSpPr>
          <p:nvPr>
            <p:ph idx="1"/>
          </p:nvPr>
        </p:nvSpPr>
        <p:spPr>
          <a:xfrm>
            <a:off x="86496" y="1087395"/>
            <a:ext cx="3392795" cy="4767131"/>
          </a:xfrm>
        </p:spPr>
        <p:txBody>
          <a:bodyPr>
            <a:normAutofit/>
          </a:bodyPr>
          <a:lstStyle/>
          <a:p>
            <a:pPr marL="0" indent="0">
              <a:buNone/>
            </a:pPr>
            <a:r>
              <a:rPr lang="en-US" sz="2400"/>
              <a:t>The acting Under Secretary of Health (USH) signed a policy memorandum on June 29, 2021 allowing for the proactive calling of VA subjects for recruitment </a:t>
            </a:r>
            <a:r>
              <a:rPr lang="en-US" sz="2400" b="1" u="sng"/>
              <a:t>only within the parameters that ORD establishes for an ORD approval process.</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9B19ED4-37F1-403F-8D24-7F31BB5E7629}"/>
              </a:ext>
            </a:extLst>
          </p:cNvPr>
          <p:cNvPicPr>
            <a:picLocks noChangeAspect="1"/>
          </p:cNvPicPr>
          <p:nvPr/>
        </p:nvPicPr>
        <p:blipFill>
          <a:blip r:embed="rId3"/>
          <a:stretch>
            <a:fillRect/>
          </a:stretch>
        </p:blipFill>
        <p:spPr>
          <a:xfrm>
            <a:off x="4054396" y="1000228"/>
            <a:ext cx="4514498" cy="4854298"/>
          </a:xfrm>
          <a:prstGeom prst="rect">
            <a:avLst/>
          </a:prstGeom>
          <a:effectLst/>
        </p:spPr>
      </p:pic>
      <p:sp>
        <p:nvSpPr>
          <p:cNvPr id="4" name="Slide Number Placeholder 3">
            <a:extLst>
              <a:ext uri="{FF2B5EF4-FFF2-40B4-BE49-F238E27FC236}">
                <a16:creationId xmlns:a16="http://schemas.microsoft.com/office/drawing/2014/main" id="{53DC3796-0699-4D75-B68B-6ED15FA2A554}"/>
              </a:ext>
            </a:extLst>
          </p:cNvPr>
          <p:cNvSpPr>
            <a:spLocks noGrp="1"/>
          </p:cNvSpPr>
          <p:nvPr>
            <p:ph type="sldNum" sz="quarter" idx="12"/>
          </p:nvPr>
        </p:nvSpPr>
        <p:spPr>
          <a:xfrm>
            <a:off x="6457950" y="6356350"/>
            <a:ext cx="2057400" cy="365125"/>
          </a:xfrm>
        </p:spPr>
        <p:txBody>
          <a:bodyPr>
            <a:normAutofit/>
          </a:bodyPr>
          <a:lstStyle/>
          <a:p>
            <a:pPr>
              <a:spcAft>
                <a:spcPts val="600"/>
              </a:spcAft>
            </a:pPr>
            <a:fld id="{670A9334-4E67-F94F-A05E-0CE8B74A054E}" type="slidenum">
              <a:rPr lang="en-US">
                <a:solidFill>
                  <a:srgbClr val="303030"/>
                </a:solidFill>
              </a:rPr>
              <a:pPr>
                <a:spcAft>
                  <a:spcPts val="600"/>
                </a:spcAft>
              </a:pPr>
              <a:t>14</a:t>
            </a:fld>
            <a:endParaRPr lang="en-US">
              <a:solidFill>
                <a:srgbClr val="303030"/>
              </a:solidFill>
            </a:endParaRPr>
          </a:p>
        </p:txBody>
      </p:sp>
    </p:spTree>
    <p:extLst>
      <p:ext uri="{BB962C8B-B14F-4D97-AF65-F5344CB8AC3E}">
        <p14:creationId xmlns:p14="http://schemas.microsoft.com/office/powerpoint/2010/main" val="2106081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9EE12-6253-435A-95D5-71089090243A}"/>
              </a:ext>
            </a:extLst>
          </p:cNvPr>
          <p:cNvSpPr>
            <a:spLocks noGrp="1"/>
          </p:cNvSpPr>
          <p:nvPr>
            <p:ph type="title"/>
          </p:nvPr>
        </p:nvSpPr>
        <p:spPr>
          <a:xfrm>
            <a:off x="-1" y="118872"/>
            <a:ext cx="8971005" cy="752929"/>
          </a:xfrm>
        </p:spPr>
        <p:txBody>
          <a:bodyPr>
            <a:normAutofit fontScale="90000"/>
          </a:bodyPr>
          <a:lstStyle/>
          <a:p>
            <a:r>
              <a:rPr lang="en-US"/>
              <a:t>June 29, 2021 USH Memorandum: </a:t>
            </a:r>
            <a:br>
              <a:rPr lang="en-US" b="0"/>
            </a:br>
            <a:r>
              <a:rPr lang="en-US" b="0"/>
              <a:t> “Recruitment of Veterans for Research Studies”</a:t>
            </a:r>
            <a:endParaRPr lang="en-US"/>
          </a:p>
        </p:txBody>
      </p:sp>
      <p:sp>
        <p:nvSpPr>
          <p:cNvPr id="3" name="Content Placeholder 2">
            <a:extLst>
              <a:ext uri="{FF2B5EF4-FFF2-40B4-BE49-F238E27FC236}">
                <a16:creationId xmlns:a16="http://schemas.microsoft.com/office/drawing/2014/main" id="{2FC00DFE-14F7-441E-A1BB-C8383A0350A6}"/>
              </a:ext>
            </a:extLst>
          </p:cNvPr>
          <p:cNvSpPr>
            <a:spLocks noGrp="1"/>
          </p:cNvSpPr>
          <p:nvPr>
            <p:ph idx="1"/>
          </p:nvPr>
        </p:nvSpPr>
        <p:spPr>
          <a:xfrm>
            <a:off x="197707" y="1025611"/>
            <a:ext cx="8674443" cy="5152767"/>
          </a:xfrm>
        </p:spPr>
        <p:txBody>
          <a:bodyPr>
            <a:normAutofit fontScale="92500" lnSpcReduction="20000"/>
          </a:bodyPr>
          <a:lstStyle/>
          <a:p>
            <a:r>
              <a:rPr lang="en-US" sz="2600"/>
              <a:t>Rescinds, as of August 1, 2021, the July 10, 2006, Principal Deputy Under Secretary of Health/Chief Research and Development Officer Memorandum, “Researcher Contacts with Veterans”.</a:t>
            </a:r>
          </a:p>
          <a:p>
            <a:r>
              <a:rPr lang="en-US" sz="2600"/>
              <a:t>Does not allow for the unrestricted “cold calling” of Veterans for the purpose of research recruitment.</a:t>
            </a:r>
          </a:p>
          <a:p>
            <a:r>
              <a:rPr lang="en-US" sz="2600"/>
              <a:t>Requires ORD to establish criteria for studies to qualify for unsolicited recruitment outreach and establish a process to document approval which ensures all appropriate regulatory and Privacy approvals.</a:t>
            </a:r>
          </a:p>
          <a:p>
            <a:r>
              <a:rPr lang="en-US" sz="2600"/>
              <a:t>States that the Office of Research Oversight (ORO) will exercise discretion in enforcing ORD policy in VHA Directive 1200.05, Paragraph 5.(g)(8) based on processes established and communicated to the VA research field by ORD until VHA Directive 1200.05 is revised. </a:t>
            </a:r>
          </a:p>
          <a:p>
            <a:endParaRPr lang="en-US"/>
          </a:p>
          <a:p>
            <a:endParaRPr lang="en-US" sz="2400"/>
          </a:p>
          <a:p>
            <a:endParaRPr lang="en-US" sz="2400"/>
          </a:p>
        </p:txBody>
      </p:sp>
      <p:sp>
        <p:nvSpPr>
          <p:cNvPr id="4" name="Slide Number Placeholder 3">
            <a:extLst>
              <a:ext uri="{FF2B5EF4-FFF2-40B4-BE49-F238E27FC236}">
                <a16:creationId xmlns:a16="http://schemas.microsoft.com/office/drawing/2014/main" id="{EC455BA9-DEAF-40BE-AE4C-65A796005A66}"/>
              </a:ext>
            </a:extLst>
          </p:cNvPr>
          <p:cNvSpPr>
            <a:spLocks noGrp="1"/>
          </p:cNvSpPr>
          <p:nvPr>
            <p:ph type="sldNum" sz="quarter" idx="12"/>
          </p:nvPr>
        </p:nvSpPr>
        <p:spPr/>
        <p:txBody>
          <a:bodyPr/>
          <a:lstStyle/>
          <a:p>
            <a:fld id="{670A9334-4E67-F94F-A05E-0CE8B74A054E}" type="slidenum">
              <a:rPr lang="en-US" smtClean="0"/>
              <a:t>15</a:t>
            </a:fld>
            <a:endParaRPr lang="en-US"/>
          </a:p>
        </p:txBody>
      </p:sp>
    </p:spTree>
    <p:extLst>
      <p:ext uri="{BB962C8B-B14F-4D97-AF65-F5344CB8AC3E}">
        <p14:creationId xmlns:p14="http://schemas.microsoft.com/office/powerpoint/2010/main" val="3082042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51640-B094-43C2-82C6-50EE1151298E}"/>
              </a:ext>
            </a:extLst>
          </p:cNvPr>
          <p:cNvSpPr>
            <a:spLocks noGrp="1"/>
          </p:cNvSpPr>
          <p:nvPr>
            <p:ph type="title"/>
          </p:nvPr>
        </p:nvSpPr>
        <p:spPr>
          <a:xfrm>
            <a:off x="0" y="118872"/>
            <a:ext cx="9070848" cy="752929"/>
          </a:xfrm>
        </p:spPr>
        <p:txBody>
          <a:bodyPr>
            <a:normAutofit/>
          </a:bodyPr>
          <a:lstStyle/>
          <a:p>
            <a:r>
              <a:rPr lang="en-US"/>
              <a:t>Is it Safer to Call VA Subjects Now?</a:t>
            </a:r>
          </a:p>
        </p:txBody>
      </p:sp>
      <p:pic>
        <p:nvPicPr>
          <p:cNvPr id="6" name="Content Placeholder 5">
            <a:extLst>
              <a:ext uri="{FF2B5EF4-FFF2-40B4-BE49-F238E27FC236}">
                <a16:creationId xmlns:a16="http://schemas.microsoft.com/office/drawing/2014/main" id="{F2F1E087-3F20-471B-8B32-436240E6779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07351" y="1790163"/>
            <a:ext cx="6823412" cy="3361386"/>
          </a:xfrm>
        </p:spPr>
      </p:pic>
      <p:sp>
        <p:nvSpPr>
          <p:cNvPr id="4" name="Slide Number Placeholder 3">
            <a:extLst>
              <a:ext uri="{FF2B5EF4-FFF2-40B4-BE49-F238E27FC236}">
                <a16:creationId xmlns:a16="http://schemas.microsoft.com/office/drawing/2014/main" id="{7B464F29-F535-4177-ADAF-CEDF49AF445A}"/>
              </a:ext>
            </a:extLst>
          </p:cNvPr>
          <p:cNvSpPr>
            <a:spLocks noGrp="1"/>
          </p:cNvSpPr>
          <p:nvPr>
            <p:ph type="sldNum" sz="quarter" idx="12"/>
          </p:nvPr>
        </p:nvSpPr>
        <p:spPr/>
        <p:txBody>
          <a:bodyPr/>
          <a:lstStyle/>
          <a:p>
            <a:fld id="{670A9334-4E67-F94F-A05E-0CE8B74A054E}" type="slidenum">
              <a:rPr lang="en-US" smtClean="0"/>
              <a:t>16</a:t>
            </a:fld>
            <a:endParaRPr lang="en-US"/>
          </a:p>
        </p:txBody>
      </p:sp>
    </p:spTree>
    <p:extLst>
      <p:ext uri="{BB962C8B-B14F-4D97-AF65-F5344CB8AC3E}">
        <p14:creationId xmlns:p14="http://schemas.microsoft.com/office/powerpoint/2010/main" val="3907750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 arrow&#10;&#10;Description automatically generated">
            <a:extLst>
              <a:ext uri="{FF2B5EF4-FFF2-40B4-BE49-F238E27FC236}">
                <a16:creationId xmlns:a16="http://schemas.microsoft.com/office/drawing/2014/main" id="{32D22CD5-A168-427D-AD81-5AF5587AD60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49176" y="1133856"/>
            <a:ext cx="1801602" cy="3260097"/>
          </a:xfrm>
          <a:prstGeom prst="rect">
            <a:avLst/>
          </a:prstGeom>
        </p:spPr>
      </p:pic>
      <p:sp>
        <p:nvSpPr>
          <p:cNvPr id="2" name="Title 1">
            <a:extLst>
              <a:ext uri="{FF2B5EF4-FFF2-40B4-BE49-F238E27FC236}">
                <a16:creationId xmlns:a16="http://schemas.microsoft.com/office/drawing/2014/main" id="{61732B62-BFCF-42F9-86DF-B96427153F67}"/>
              </a:ext>
            </a:extLst>
          </p:cNvPr>
          <p:cNvSpPr>
            <a:spLocks noGrp="1"/>
          </p:cNvSpPr>
          <p:nvPr>
            <p:ph type="title"/>
          </p:nvPr>
        </p:nvSpPr>
        <p:spPr/>
        <p:txBody>
          <a:bodyPr/>
          <a:lstStyle/>
          <a:p>
            <a:r>
              <a:rPr lang="en-US"/>
              <a:t>Rise in Unsolicited Calls</a:t>
            </a:r>
          </a:p>
        </p:txBody>
      </p:sp>
      <p:sp>
        <p:nvSpPr>
          <p:cNvPr id="3" name="Content Placeholder 2">
            <a:extLst>
              <a:ext uri="{FF2B5EF4-FFF2-40B4-BE49-F238E27FC236}">
                <a16:creationId xmlns:a16="http://schemas.microsoft.com/office/drawing/2014/main" id="{E6EB81C9-CF06-4B95-A9DA-BA72722DE545}"/>
              </a:ext>
            </a:extLst>
          </p:cNvPr>
          <p:cNvSpPr>
            <a:spLocks noGrp="1"/>
          </p:cNvSpPr>
          <p:nvPr>
            <p:ph idx="1"/>
          </p:nvPr>
        </p:nvSpPr>
        <p:spPr>
          <a:xfrm>
            <a:off x="628650" y="1133856"/>
            <a:ext cx="6673671" cy="4818857"/>
          </a:xfrm>
        </p:spPr>
        <p:txBody>
          <a:bodyPr>
            <a:normAutofit/>
          </a:bodyPr>
          <a:lstStyle/>
          <a:p>
            <a:r>
              <a:rPr lang="en-US" sz="2400"/>
              <a:t>Since 2006, (15 years later) unsolicited telephone calls across the United States have risen dramatically, and, in some cases, it is estimated that 50% of all calls on some phone lines are unsolicited.  </a:t>
            </a:r>
          </a:p>
          <a:p>
            <a:r>
              <a:rPr lang="en-US" sz="2400"/>
              <a:t>Sophistication of the methods used by fraudsters have increased with advancing technology.</a:t>
            </a:r>
          </a:p>
          <a:p>
            <a:r>
              <a:rPr lang="en-US" sz="2400"/>
              <a:t>Measures will be put in place by ORD to protect the privacy of VA subjects and ensure ethical protections are in place for studies approved for proactive calling for recruitment. </a:t>
            </a:r>
          </a:p>
        </p:txBody>
      </p:sp>
      <p:sp>
        <p:nvSpPr>
          <p:cNvPr id="4" name="Slide Number Placeholder 3">
            <a:extLst>
              <a:ext uri="{FF2B5EF4-FFF2-40B4-BE49-F238E27FC236}">
                <a16:creationId xmlns:a16="http://schemas.microsoft.com/office/drawing/2014/main" id="{C0C55C98-A517-4ECF-B6AB-11EB89C8EBE9}"/>
              </a:ext>
            </a:extLst>
          </p:cNvPr>
          <p:cNvSpPr>
            <a:spLocks noGrp="1"/>
          </p:cNvSpPr>
          <p:nvPr>
            <p:ph type="sldNum" sz="quarter" idx="12"/>
          </p:nvPr>
        </p:nvSpPr>
        <p:spPr/>
        <p:txBody>
          <a:bodyPr/>
          <a:lstStyle/>
          <a:p>
            <a:fld id="{670A9334-4E67-F94F-A05E-0CE8B74A054E}" type="slidenum">
              <a:rPr lang="en-US" smtClean="0"/>
              <a:t>17</a:t>
            </a:fld>
            <a:endParaRPr lang="en-US"/>
          </a:p>
        </p:txBody>
      </p:sp>
    </p:spTree>
    <p:extLst>
      <p:ext uri="{BB962C8B-B14F-4D97-AF65-F5344CB8AC3E}">
        <p14:creationId xmlns:p14="http://schemas.microsoft.com/office/powerpoint/2010/main" val="2652863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71739-9881-411A-8A4D-373F7D3FF7EF}"/>
              </a:ext>
            </a:extLst>
          </p:cNvPr>
          <p:cNvSpPr>
            <a:spLocks noGrp="1"/>
          </p:cNvSpPr>
          <p:nvPr>
            <p:ph type="title"/>
          </p:nvPr>
        </p:nvSpPr>
        <p:spPr/>
        <p:txBody>
          <a:bodyPr/>
          <a:lstStyle/>
          <a:p>
            <a:r>
              <a:rPr lang="en-US"/>
              <a:t>Rise in Telehealth</a:t>
            </a:r>
          </a:p>
        </p:txBody>
      </p:sp>
      <p:sp>
        <p:nvSpPr>
          <p:cNvPr id="3" name="Content Placeholder 2">
            <a:extLst>
              <a:ext uri="{FF2B5EF4-FFF2-40B4-BE49-F238E27FC236}">
                <a16:creationId xmlns:a16="http://schemas.microsoft.com/office/drawing/2014/main" id="{AF0A742A-02B7-4D53-B49A-ECF30F3E43D9}"/>
              </a:ext>
            </a:extLst>
          </p:cNvPr>
          <p:cNvSpPr>
            <a:spLocks noGrp="1"/>
          </p:cNvSpPr>
          <p:nvPr>
            <p:ph idx="1"/>
          </p:nvPr>
        </p:nvSpPr>
        <p:spPr/>
        <p:txBody>
          <a:bodyPr/>
          <a:lstStyle/>
          <a:p>
            <a:r>
              <a:rPr lang="en-US"/>
              <a:t>Veterans are receiving an increasing number of telehealth encounters compared to the pre-pandemic period. Telehealth ramped up, connecting providers and patients</a:t>
            </a:r>
            <a:r>
              <a:rPr lang="en-US" u="sng">
                <a:hlinkClick r:id="rId2"/>
              </a:rPr>
              <a:t> (VAntage Point</a:t>
            </a:r>
            <a:r>
              <a:rPr lang="en-US" u="sng"/>
              <a:t>)</a:t>
            </a:r>
            <a:r>
              <a:rPr lang="en-US"/>
              <a:t> with more than 7 million encounters in 2020 alone. </a:t>
            </a:r>
          </a:p>
          <a:p>
            <a:r>
              <a:rPr lang="en-US"/>
              <a:t>Telephone encounters by clinical providers (without video) are also considered a form of telehealth.</a:t>
            </a:r>
          </a:p>
          <a:p>
            <a:endParaRPr lang="en-US"/>
          </a:p>
        </p:txBody>
      </p:sp>
      <p:sp>
        <p:nvSpPr>
          <p:cNvPr id="4" name="Slide Number Placeholder 3">
            <a:extLst>
              <a:ext uri="{FF2B5EF4-FFF2-40B4-BE49-F238E27FC236}">
                <a16:creationId xmlns:a16="http://schemas.microsoft.com/office/drawing/2014/main" id="{8F79EE64-7BC3-4263-B0F2-6E3EF333B7C7}"/>
              </a:ext>
            </a:extLst>
          </p:cNvPr>
          <p:cNvSpPr>
            <a:spLocks noGrp="1"/>
          </p:cNvSpPr>
          <p:nvPr>
            <p:ph type="sldNum" sz="quarter" idx="12"/>
          </p:nvPr>
        </p:nvSpPr>
        <p:spPr/>
        <p:txBody>
          <a:bodyPr/>
          <a:lstStyle/>
          <a:p>
            <a:fld id="{670A9334-4E67-F94F-A05E-0CE8B74A054E}" type="slidenum">
              <a:rPr lang="en-US" smtClean="0"/>
              <a:t>18</a:t>
            </a:fld>
            <a:endParaRPr lang="en-US"/>
          </a:p>
        </p:txBody>
      </p:sp>
      <p:pic>
        <p:nvPicPr>
          <p:cNvPr id="6" name="Picture 5" descr="A picture containing person, indoor, picture frame&#10;&#10;Description automatically generated">
            <a:extLst>
              <a:ext uri="{FF2B5EF4-FFF2-40B4-BE49-F238E27FC236}">
                <a16:creationId xmlns:a16="http://schemas.microsoft.com/office/drawing/2014/main" id="{E2A365EA-3AD4-4B3D-8E06-F2B5AF89710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198359" y="3666713"/>
            <a:ext cx="4969702" cy="2286000"/>
          </a:xfrm>
          <a:prstGeom prst="rect">
            <a:avLst/>
          </a:prstGeom>
        </p:spPr>
      </p:pic>
    </p:spTree>
    <p:extLst>
      <p:ext uri="{BB962C8B-B14F-4D97-AF65-F5344CB8AC3E}">
        <p14:creationId xmlns:p14="http://schemas.microsoft.com/office/powerpoint/2010/main" val="1071781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709FD-D16C-4FC9-A9DE-2DD00E67CF14}"/>
              </a:ext>
            </a:extLst>
          </p:cNvPr>
          <p:cNvSpPr>
            <a:spLocks noGrp="1"/>
          </p:cNvSpPr>
          <p:nvPr>
            <p:ph type="title"/>
          </p:nvPr>
        </p:nvSpPr>
        <p:spPr/>
        <p:txBody>
          <a:bodyPr>
            <a:normAutofit fontScale="90000"/>
          </a:bodyPr>
          <a:lstStyle/>
          <a:p>
            <a:r>
              <a:rPr lang="en-US"/>
              <a:t>Rise in the Use of Email Communications</a:t>
            </a:r>
          </a:p>
        </p:txBody>
      </p:sp>
      <p:sp>
        <p:nvSpPr>
          <p:cNvPr id="3" name="Content Placeholder 2">
            <a:extLst>
              <a:ext uri="{FF2B5EF4-FFF2-40B4-BE49-F238E27FC236}">
                <a16:creationId xmlns:a16="http://schemas.microsoft.com/office/drawing/2014/main" id="{3ADD5E97-64C5-4FC1-85F5-2D537FB56B4F}"/>
              </a:ext>
            </a:extLst>
          </p:cNvPr>
          <p:cNvSpPr>
            <a:spLocks noGrp="1"/>
          </p:cNvSpPr>
          <p:nvPr>
            <p:ph idx="1"/>
          </p:nvPr>
        </p:nvSpPr>
        <p:spPr>
          <a:xfrm>
            <a:off x="123568" y="871802"/>
            <a:ext cx="8947279" cy="5269506"/>
          </a:xfrm>
        </p:spPr>
        <p:txBody>
          <a:bodyPr>
            <a:noAutofit/>
          </a:bodyPr>
          <a:lstStyle/>
          <a:p>
            <a:r>
              <a:rPr lang="en-US" sz="2100"/>
              <a:t>The VHA has had a marked increase in the use of email to Veterans through platforms like MyHealtheVet.</a:t>
            </a:r>
          </a:p>
          <a:p>
            <a:pPr lvl="1"/>
            <a:r>
              <a:rPr lang="en-US" sz="2100"/>
              <a:t>MyHealtheVet cannot be used to send emails for purposes of study recruitment. </a:t>
            </a:r>
          </a:p>
          <a:p>
            <a:r>
              <a:rPr lang="en-US" sz="2100"/>
              <a:t>Email can be used to recruit prospective VA subjects and to communicate with VA subjects who have consented to participate in a VA research study as described in the IRB-approved research study. </a:t>
            </a:r>
          </a:p>
          <a:p>
            <a:r>
              <a:rPr lang="en-US" sz="2100"/>
              <a:t>Personal email accounts (e.g., Google) or university email accounts cannot be used for research communications with prospective or consented VA subjects. </a:t>
            </a:r>
          </a:p>
          <a:p>
            <a:r>
              <a:rPr lang="en-US" sz="2100"/>
              <a:t>No PII/PHI can be sent by a VA Investigator for VA research purposes to a prospective or consented VA subject by email unless the email is encrypted using a VA approved encryption method (e.g., Azure Rights Management System). </a:t>
            </a:r>
          </a:p>
        </p:txBody>
      </p:sp>
      <p:sp>
        <p:nvSpPr>
          <p:cNvPr id="4" name="Slide Number Placeholder 3">
            <a:extLst>
              <a:ext uri="{FF2B5EF4-FFF2-40B4-BE49-F238E27FC236}">
                <a16:creationId xmlns:a16="http://schemas.microsoft.com/office/drawing/2014/main" id="{D7633518-9871-4BBD-A95B-342791BCC5F7}"/>
              </a:ext>
            </a:extLst>
          </p:cNvPr>
          <p:cNvSpPr>
            <a:spLocks noGrp="1"/>
          </p:cNvSpPr>
          <p:nvPr>
            <p:ph type="sldNum" sz="quarter" idx="12"/>
          </p:nvPr>
        </p:nvSpPr>
        <p:spPr/>
        <p:txBody>
          <a:bodyPr/>
          <a:lstStyle/>
          <a:p>
            <a:fld id="{670A9334-4E67-F94F-A05E-0CE8B74A054E}" type="slidenum">
              <a:rPr lang="en-US" smtClean="0"/>
              <a:t>19</a:t>
            </a:fld>
            <a:endParaRPr lang="en-US"/>
          </a:p>
        </p:txBody>
      </p:sp>
    </p:spTree>
    <p:extLst>
      <p:ext uri="{BB962C8B-B14F-4D97-AF65-F5344CB8AC3E}">
        <p14:creationId xmlns:p14="http://schemas.microsoft.com/office/powerpoint/2010/main" val="3685641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4659-2C7E-4CBF-8BB9-D9AB78509843}"/>
              </a:ext>
            </a:extLst>
          </p:cNvPr>
          <p:cNvSpPr>
            <a:spLocks noGrp="1"/>
          </p:cNvSpPr>
          <p:nvPr>
            <p:ph type="title"/>
          </p:nvPr>
        </p:nvSpPr>
        <p:spPr/>
        <p:txBody>
          <a:bodyPr/>
          <a:lstStyle/>
          <a:p>
            <a:r>
              <a:rPr lang="en-US"/>
              <a:t>Objectives</a:t>
            </a:r>
          </a:p>
        </p:txBody>
      </p:sp>
      <p:sp>
        <p:nvSpPr>
          <p:cNvPr id="3" name="Content Placeholder 2">
            <a:extLst>
              <a:ext uri="{FF2B5EF4-FFF2-40B4-BE49-F238E27FC236}">
                <a16:creationId xmlns:a16="http://schemas.microsoft.com/office/drawing/2014/main" id="{E556D5B5-8F38-4675-AE0A-46C6178ABD66}"/>
              </a:ext>
            </a:extLst>
          </p:cNvPr>
          <p:cNvSpPr>
            <a:spLocks noGrp="1"/>
          </p:cNvSpPr>
          <p:nvPr>
            <p:ph idx="1"/>
          </p:nvPr>
        </p:nvSpPr>
        <p:spPr>
          <a:xfrm>
            <a:off x="347729" y="865761"/>
            <a:ext cx="8448541" cy="4818857"/>
          </a:xfrm>
        </p:spPr>
        <p:txBody>
          <a:bodyPr>
            <a:noAutofit/>
          </a:bodyPr>
          <a:lstStyle/>
          <a:p>
            <a:r>
              <a:rPr lang="en-US" sz="2400"/>
              <a:t>The learner will be able to:</a:t>
            </a:r>
          </a:p>
          <a:p>
            <a:pPr lvl="1"/>
            <a:r>
              <a:rPr lang="en-US" sz="2400"/>
              <a:t>Describe what is meant by the term “proactive calling”.</a:t>
            </a:r>
          </a:p>
          <a:p>
            <a:pPr lvl="1"/>
            <a:r>
              <a:rPr lang="en-US" sz="2400"/>
              <a:t>Explain the rationale for the change regarding the limited use of proactive calling for recruiting VA subjects in VA research.</a:t>
            </a:r>
          </a:p>
          <a:p>
            <a:pPr lvl="1"/>
            <a:r>
              <a:rPr lang="en-US" sz="2400"/>
              <a:t>List examples of acceptable means to contact potential VA subjects for recruitment in VA research. </a:t>
            </a:r>
          </a:p>
          <a:p>
            <a:pPr lvl="1"/>
            <a:r>
              <a:rPr lang="en-US" sz="2400"/>
              <a:t>Identify what types of VA studies could apply for ORD approval to proactively call VA subjects for recruitment.</a:t>
            </a:r>
          </a:p>
          <a:p>
            <a:pPr lvl="1"/>
            <a:r>
              <a:rPr lang="en-US" sz="2400"/>
              <a:t>Describe the process for submission and evaluation of requests submitted for ORD approval to proactively call VA subjects for recruitment. </a:t>
            </a:r>
          </a:p>
        </p:txBody>
      </p:sp>
      <p:sp>
        <p:nvSpPr>
          <p:cNvPr id="4" name="Slide Number Placeholder 3">
            <a:extLst>
              <a:ext uri="{FF2B5EF4-FFF2-40B4-BE49-F238E27FC236}">
                <a16:creationId xmlns:a16="http://schemas.microsoft.com/office/drawing/2014/main" id="{17CD9C91-C416-4CF1-A4C4-5ABB4ED6E63C}"/>
              </a:ext>
            </a:extLst>
          </p:cNvPr>
          <p:cNvSpPr>
            <a:spLocks noGrp="1"/>
          </p:cNvSpPr>
          <p:nvPr>
            <p:ph type="sldNum" sz="quarter" idx="12"/>
          </p:nvPr>
        </p:nvSpPr>
        <p:spPr/>
        <p:txBody>
          <a:bodyPr/>
          <a:lstStyle/>
          <a:p>
            <a:fld id="{670A9334-4E67-F94F-A05E-0CE8B74A054E}" type="slidenum">
              <a:rPr lang="en-US" smtClean="0"/>
              <a:t>2</a:t>
            </a:fld>
            <a:endParaRPr lang="en-US"/>
          </a:p>
        </p:txBody>
      </p:sp>
    </p:spTree>
    <p:extLst>
      <p:ext uri="{BB962C8B-B14F-4D97-AF65-F5344CB8AC3E}">
        <p14:creationId xmlns:p14="http://schemas.microsoft.com/office/powerpoint/2010/main" val="1956218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C9C93-C332-4B86-A6EF-9E3B20CCCCC4}"/>
              </a:ext>
            </a:extLst>
          </p:cNvPr>
          <p:cNvSpPr>
            <a:spLocks noGrp="1"/>
          </p:cNvSpPr>
          <p:nvPr>
            <p:ph type="title"/>
          </p:nvPr>
        </p:nvSpPr>
        <p:spPr/>
        <p:txBody>
          <a:bodyPr/>
          <a:lstStyle/>
          <a:p>
            <a:r>
              <a:rPr lang="en-US"/>
              <a:t>How does Proactive Calling Work?</a:t>
            </a:r>
          </a:p>
        </p:txBody>
      </p:sp>
      <p:pic>
        <p:nvPicPr>
          <p:cNvPr id="5" name="Content Placeholder 4">
            <a:extLst>
              <a:ext uri="{FF2B5EF4-FFF2-40B4-BE49-F238E27FC236}">
                <a16:creationId xmlns:a16="http://schemas.microsoft.com/office/drawing/2014/main" id="{227BB5E5-D764-4194-96A3-578DDD1F52C3}"/>
              </a:ext>
            </a:extLst>
          </p:cNvPr>
          <p:cNvPicPr>
            <a:picLocks noGrp="1" noChangeAspect="1"/>
          </p:cNvPicPr>
          <p:nvPr>
            <p:ph idx="1"/>
          </p:nvPr>
        </p:nvPicPr>
        <p:blipFill>
          <a:blip r:embed="rId2"/>
          <a:stretch>
            <a:fillRect/>
          </a:stretch>
        </p:blipFill>
        <p:spPr>
          <a:xfrm>
            <a:off x="4495800" y="3467100"/>
            <a:ext cx="152400" cy="152400"/>
          </a:xfrm>
          <a:prstGeom prst="rect">
            <a:avLst/>
          </a:prstGeom>
        </p:spPr>
      </p:pic>
      <p:sp>
        <p:nvSpPr>
          <p:cNvPr id="4" name="Slide Number Placeholder 3">
            <a:extLst>
              <a:ext uri="{FF2B5EF4-FFF2-40B4-BE49-F238E27FC236}">
                <a16:creationId xmlns:a16="http://schemas.microsoft.com/office/drawing/2014/main" id="{0389BA5A-D58E-47AF-A38C-A12203347922}"/>
              </a:ext>
            </a:extLst>
          </p:cNvPr>
          <p:cNvSpPr>
            <a:spLocks noGrp="1"/>
          </p:cNvSpPr>
          <p:nvPr>
            <p:ph type="sldNum" sz="quarter" idx="12"/>
          </p:nvPr>
        </p:nvSpPr>
        <p:spPr/>
        <p:txBody>
          <a:bodyPr/>
          <a:lstStyle/>
          <a:p>
            <a:fld id="{670A9334-4E67-F94F-A05E-0CE8B74A054E}" type="slidenum">
              <a:rPr lang="en-US" smtClean="0"/>
              <a:t>20</a:t>
            </a:fld>
            <a:endParaRPr lang="en-US"/>
          </a:p>
        </p:txBody>
      </p:sp>
      <p:pic>
        <p:nvPicPr>
          <p:cNvPr id="6" name="Picture 5">
            <a:extLst>
              <a:ext uri="{FF2B5EF4-FFF2-40B4-BE49-F238E27FC236}">
                <a16:creationId xmlns:a16="http://schemas.microsoft.com/office/drawing/2014/main" id="{2B7F76A5-405A-41A9-8545-A524DA0FD2EA}"/>
              </a:ext>
            </a:extLst>
          </p:cNvPr>
          <p:cNvPicPr>
            <a:picLocks noChangeAspect="1"/>
          </p:cNvPicPr>
          <p:nvPr/>
        </p:nvPicPr>
        <p:blipFill>
          <a:blip r:embed="rId2"/>
          <a:stretch>
            <a:fillRect/>
          </a:stretch>
        </p:blipFill>
        <p:spPr>
          <a:xfrm>
            <a:off x="4495800" y="3352800"/>
            <a:ext cx="152400" cy="152400"/>
          </a:xfrm>
          <a:prstGeom prst="rect">
            <a:avLst/>
          </a:prstGeom>
        </p:spPr>
      </p:pic>
      <p:pic>
        <p:nvPicPr>
          <p:cNvPr id="8" name="Picture 7">
            <a:extLst>
              <a:ext uri="{FF2B5EF4-FFF2-40B4-BE49-F238E27FC236}">
                <a16:creationId xmlns:a16="http://schemas.microsoft.com/office/drawing/2014/main" id="{43B370C6-81ED-49B1-BD6D-D1A0971EB7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8875" y="1047750"/>
            <a:ext cx="4286250" cy="4762500"/>
          </a:xfrm>
          <a:prstGeom prst="rect">
            <a:avLst/>
          </a:prstGeom>
        </p:spPr>
      </p:pic>
    </p:spTree>
    <p:extLst>
      <p:ext uri="{BB962C8B-B14F-4D97-AF65-F5344CB8AC3E}">
        <p14:creationId xmlns:p14="http://schemas.microsoft.com/office/powerpoint/2010/main" val="1042809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1F51A-8744-4593-903D-98C6E6476692}"/>
              </a:ext>
            </a:extLst>
          </p:cNvPr>
          <p:cNvSpPr>
            <a:spLocks noGrp="1"/>
          </p:cNvSpPr>
          <p:nvPr>
            <p:ph type="title"/>
          </p:nvPr>
        </p:nvSpPr>
        <p:spPr/>
        <p:txBody>
          <a:bodyPr>
            <a:normAutofit fontScale="90000"/>
          </a:bodyPr>
          <a:lstStyle/>
          <a:p>
            <a:r>
              <a:rPr lang="en-US"/>
              <a:t>Important Considerations Prior to Applying to ORD for Proactive Calling for Recruitment</a:t>
            </a:r>
          </a:p>
        </p:txBody>
      </p:sp>
      <p:sp>
        <p:nvSpPr>
          <p:cNvPr id="3" name="Content Placeholder 2">
            <a:extLst>
              <a:ext uri="{FF2B5EF4-FFF2-40B4-BE49-F238E27FC236}">
                <a16:creationId xmlns:a16="http://schemas.microsoft.com/office/drawing/2014/main" id="{B6AAD9E8-A297-4A6C-8B99-9CD17369CCAC}"/>
              </a:ext>
            </a:extLst>
          </p:cNvPr>
          <p:cNvSpPr>
            <a:spLocks noGrp="1"/>
          </p:cNvSpPr>
          <p:nvPr>
            <p:ph idx="1"/>
          </p:nvPr>
        </p:nvSpPr>
        <p:spPr>
          <a:xfrm>
            <a:off x="407773" y="1133856"/>
            <a:ext cx="8107577" cy="4818857"/>
          </a:xfrm>
        </p:spPr>
        <p:txBody>
          <a:bodyPr>
            <a:normAutofit/>
          </a:bodyPr>
          <a:lstStyle/>
          <a:p>
            <a:r>
              <a:rPr lang="en-US" sz="2400"/>
              <a:t>The number of studies expected to obtain ORD approval for proactive calling for subject recruitment will be small and is not analogous to the DocuSign approval process. </a:t>
            </a:r>
          </a:p>
          <a:p>
            <a:r>
              <a:rPr lang="en-US" sz="2400"/>
              <a:t>Do not apply for approval when a VA subject has documented his/her permission for research contact through another research protocol and the research team asking for the information has appropriate privacy approvals. </a:t>
            </a:r>
          </a:p>
          <a:p>
            <a:pPr lvl="1"/>
            <a:r>
              <a:rPr lang="en-US" sz="2400"/>
              <a:t>Limited to what was consented/HIPAA Authorization, such as  permission granted to be contacted for future oncology studies</a:t>
            </a:r>
          </a:p>
          <a:p>
            <a:endParaRPr lang="en-US" sz="2800"/>
          </a:p>
          <a:p>
            <a:endParaRPr lang="en-US"/>
          </a:p>
        </p:txBody>
      </p:sp>
      <p:sp>
        <p:nvSpPr>
          <p:cNvPr id="4" name="Slide Number Placeholder 3">
            <a:extLst>
              <a:ext uri="{FF2B5EF4-FFF2-40B4-BE49-F238E27FC236}">
                <a16:creationId xmlns:a16="http://schemas.microsoft.com/office/drawing/2014/main" id="{A7B99E60-8821-45F6-A9F1-205F8795E7F1}"/>
              </a:ext>
            </a:extLst>
          </p:cNvPr>
          <p:cNvSpPr>
            <a:spLocks noGrp="1"/>
          </p:cNvSpPr>
          <p:nvPr>
            <p:ph type="sldNum" sz="quarter" idx="12"/>
          </p:nvPr>
        </p:nvSpPr>
        <p:spPr/>
        <p:txBody>
          <a:bodyPr/>
          <a:lstStyle/>
          <a:p>
            <a:fld id="{670A9334-4E67-F94F-A05E-0CE8B74A054E}" type="slidenum">
              <a:rPr lang="en-US" smtClean="0"/>
              <a:t>21</a:t>
            </a:fld>
            <a:endParaRPr lang="en-US"/>
          </a:p>
        </p:txBody>
      </p:sp>
    </p:spTree>
    <p:extLst>
      <p:ext uri="{BB962C8B-B14F-4D97-AF65-F5344CB8AC3E}">
        <p14:creationId xmlns:p14="http://schemas.microsoft.com/office/powerpoint/2010/main" val="502721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1F51A-8744-4593-903D-98C6E6476692}"/>
              </a:ext>
            </a:extLst>
          </p:cNvPr>
          <p:cNvSpPr>
            <a:spLocks noGrp="1"/>
          </p:cNvSpPr>
          <p:nvPr>
            <p:ph type="title"/>
          </p:nvPr>
        </p:nvSpPr>
        <p:spPr>
          <a:xfrm>
            <a:off x="141608" y="92075"/>
            <a:ext cx="8860783" cy="752929"/>
          </a:xfrm>
        </p:spPr>
        <p:txBody>
          <a:bodyPr>
            <a:normAutofit fontScale="90000"/>
          </a:bodyPr>
          <a:lstStyle/>
          <a:p>
            <a:r>
              <a:rPr lang="en-US"/>
              <a:t>Important Considerations Prior to Applying to ORD for Proactive Calling for Recruitment (cont.)</a:t>
            </a:r>
          </a:p>
        </p:txBody>
      </p:sp>
      <p:sp>
        <p:nvSpPr>
          <p:cNvPr id="3" name="Content Placeholder 2">
            <a:extLst>
              <a:ext uri="{FF2B5EF4-FFF2-40B4-BE49-F238E27FC236}">
                <a16:creationId xmlns:a16="http://schemas.microsoft.com/office/drawing/2014/main" id="{B6AAD9E8-A297-4A6C-8B99-9CD17369CCAC}"/>
              </a:ext>
            </a:extLst>
          </p:cNvPr>
          <p:cNvSpPr>
            <a:spLocks noGrp="1"/>
          </p:cNvSpPr>
          <p:nvPr>
            <p:ph idx="1"/>
          </p:nvPr>
        </p:nvSpPr>
        <p:spPr>
          <a:xfrm>
            <a:off x="407773" y="1133856"/>
            <a:ext cx="8107577" cy="4818857"/>
          </a:xfrm>
        </p:spPr>
        <p:txBody>
          <a:bodyPr>
            <a:normAutofit/>
          </a:bodyPr>
          <a:lstStyle/>
          <a:p>
            <a:r>
              <a:rPr lang="en-US" sz="2400"/>
              <a:t>The term “in-person” for the purpose of initial contact for a VA conducted research study now includes contact during a VA clinical telehealth video or clinical telephone encounter. </a:t>
            </a:r>
          </a:p>
          <a:p>
            <a:r>
              <a:rPr lang="en-US" sz="2400"/>
              <a:t>Evaluate whether other methods of subject recruitment can be utilized. </a:t>
            </a:r>
          </a:p>
          <a:p>
            <a:endParaRPr lang="en-US" sz="2800"/>
          </a:p>
          <a:p>
            <a:endParaRPr lang="en-US"/>
          </a:p>
        </p:txBody>
      </p:sp>
      <p:sp>
        <p:nvSpPr>
          <p:cNvPr id="4" name="Slide Number Placeholder 3">
            <a:extLst>
              <a:ext uri="{FF2B5EF4-FFF2-40B4-BE49-F238E27FC236}">
                <a16:creationId xmlns:a16="http://schemas.microsoft.com/office/drawing/2014/main" id="{A7B99E60-8821-45F6-A9F1-205F8795E7F1}"/>
              </a:ext>
            </a:extLst>
          </p:cNvPr>
          <p:cNvSpPr>
            <a:spLocks noGrp="1"/>
          </p:cNvSpPr>
          <p:nvPr>
            <p:ph type="sldNum" sz="quarter" idx="12"/>
          </p:nvPr>
        </p:nvSpPr>
        <p:spPr/>
        <p:txBody>
          <a:bodyPr/>
          <a:lstStyle/>
          <a:p>
            <a:fld id="{670A9334-4E67-F94F-A05E-0CE8B74A054E}" type="slidenum">
              <a:rPr lang="en-US" smtClean="0"/>
              <a:t>22</a:t>
            </a:fld>
            <a:endParaRPr lang="en-US"/>
          </a:p>
        </p:txBody>
      </p:sp>
    </p:spTree>
    <p:extLst>
      <p:ext uri="{BB962C8B-B14F-4D97-AF65-F5344CB8AC3E}">
        <p14:creationId xmlns:p14="http://schemas.microsoft.com/office/powerpoint/2010/main" val="2730832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31E25-9D6C-4B5C-973A-02314A7634E6}"/>
              </a:ext>
            </a:extLst>
          </p:cNvPr>
          <p:cNvSpPr>
            <a:spLocks noGrp="1"/>
          </p:cNvSpPr>
          <p:nvPr>
            <p:ph type="title"/>
          </p:nvPr>
        </p:nvSpPr>
        <p:spPr/>
        <p:txBody>
          <a:bodyPr>
            <a:normAutofit fontScale="90000"/>
          </a:bodyPr>
          <a:lstStyle/>
          <a:p>
            <a:r>
              <a:rPr lang="en-US"/>
              <a:t>ORD Request Process for Proactive Calling for Subject Recruitment</a:t>
            </a:r>
          </a:p>
        </p:txBody>
      </p:sp>
      <p:sp>
        <p:nvSpPr>
          <p:cNvPr id="3" name="Content Placeholder 2">
            <a:extLst>
              <a:ext uri="{FF2B5EF4-FFF2-40B4-BE49-F238E27FC236}">
                <a16:creationId xmlns:a16="http://schemas.microsoft.com/office/drawing/2014/main" id="{90A6D1A7-7DE4-4784-86EF-D834BF0D1242}"/>
              </a:ext>
            </a:extLst>
          </p:cNvPr>
          <p:cNvSpPr>
            <a:spLocks noGrp="1"/>
          </p:cNvSpPr>
          <p:nvPr>
            <p:ph idx="1"/>
          </p:nvPr>
        </p:nvSpPr>
        <p:spPr/>
        <p:txBody>
          <a:bodyPr>
            <a:normAutofit lnSpcReduction="10000"/>
          </a:bodyPr>
          <a:lstStyle/>
          <a:p>
            <a:r>
              <a:rPr lang="en-US" sz="2800"/>
              <a:t>A request must be submitted and approved through the described ORD process using the designated ORD SharePoint Site.</a:t>
            </a:r>
          </a:p>
          <a:p>
            <a:r>
              <a:rPr lang="en-US" sz="2800"/>
              <a:t>ORD approval should be obtained </a:t>
            </a:r>
            <a:r>
              <a:rPr lang="en-US" sz="2800" u="sng"/>
              <a:t>prior  </a:t>
            </a:r>
            <a:r>
              <a:rPr lang="en-US" sz="2800"/>
              <a:t>                  to IRB submission.    </a:t>
            </a:r>
          </a:p>
          <a:p>
            <a:r>
              <a:rPr lang="en-US" sz="2800"/>
              <a:t>ORD approvals are specific to the                        individual research study submitted with the request. </a:t>
            </a:r>
          </a:p>
          <a:p>
            <a:r>
              <a:rPr lang="en-US" sz="2800">
                <a:highlight>
                  <a:srgbClr val="FFFF00"/>
                </a:highlight>
              </a:rPr>
              <a:t>A request may be submitted for an individual subject (not all subjects) if the criteria are met. </a:t>
            </a:r>
            <a:endParaRPr lang="en-US" sz="2800"/>
          </a:p>
        </p:txBody>
      </p:sp>
      <p:sp>
        <p:nvSpPr>
          <p:cNvPr id="4" name="Slide Number Placeholder 3">
            <a:extLst>
              <a:ext uri="{FF2B5EF4-FFF2-40B4-BE49-F238E27FC236}">
                <a16:creationId xmlns:a16="http://schemas.microsoft.com/office/drawing/2014/main" id="{E88C1255-C541-40B9-B7CA-7BE7B185503C}"/>
              </a:ext>
            </a:extLst>
          </p:cNvPr>
          <p:cNvSpPr>
            <a:spLocks noGrp="1"/>
          </p:cNvSpPr>
          <p:nvPr>
            <p:ph type="sldNum" sz="quarter" idx="12"/>
          </p:nvPr>
        </p:nvSpPr>
        <p:spPr/>
        <p:txBody>
          <a:bodyPr/>
          <a:lstStyle/>
          <a:p>
            <a:fld id="{670A9334-4E67-F94F-A05E-0CE8B74A054E}" type="slidenum">
              <a:rPr lang="en-US" smtClean="0"/>
              <a:t>23</a:t>
            </a:fld>
            <a:endParaRPr lang="en-US"/>
          </a:p>
        </p:txBody>
      </p:sp>
      <p:sp>
        <p:nvSpPr>
          <p:cNvPr id="8" name="Star: 5 Points 7">
            <a:extLst>
              <a:ext uri="{FF2B5EF4-FFF2-40B4-BE49-F238E27FC236}">
                <a16:creationId xmlns:a16="http://schemas.microsoft.com/office/drawing/2014/main" id="{2A866625-95E0-4D96-ADEF-74135B7BD0ED}"/>
              </a:ext>
            </a:extLst>
          </p:cNvPr>
          <p:cNvSpPr/>
          <p:nvPr/>
        </p:nvSpPr>
        <p:spPr>
          <a:xfrm>
            <a:off x="111081" y="5105958"/>
            <a:ext cx="579549" cy="57954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con&#10;&#10;Description automatically generated">
            <a:extLst>
              <a:ext uri="{FF2B5EF4-FFF2-40B4-BE49-F238E27FC236}">
                <a16:creationId xmlns:a16="http://schemas.microsoft.com/office/drawing/2014/main" id="{0F5E3F65-28D9-4A05-80D7-2B6ED66719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4435" y="2189902"/>
            <a:ext cx="2710672" cy="2033004"/>
          </a:xfrm>
          <a:prstGeom prst="rect">
            <a:avLst/>
          </a:prstGeom>
          <a:ln w="19050">
            <a:noFill/>
          </a:ln>
        </p:spPr>
      </p:pic>
    </p:spTree>
    <p:extLst>
      <p:ext uri="{BB962C8B-B14F-4D97-AF65-F5344CB8AC3E}">
        <p14:creationId xmlns:p14="http://schemas.microsoft.com/office/powerpoint/2010/main" val="315486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31E25-9D6C-4B5C-973A-02314A7634E6}"/>
              </a:ext>
            </a:extLst>
          </p:cNvPr>
          <p:cNvSpPr>
            <a:spLocks noGrp="1"/>
          </p:cNvSpPr>
          <p:nvPr>
            <p:ph type="title"/>
          </p:nvPr>
        </p:nvSpPr>
        <p:spPr/>
        <p:txBody>
          <a:bodyPr/>
          <a:lstStyle/>
          <a:p>
            <a:r>
              <a:rPr lang="en-US"/>
              <a:t>ORD Criteria to Apply for Approval</a:t>
            </a:r>
          </a:p>
        </p:txBody>
      </p:sp>
      <p:sp>
        <p:nvSpPr>
          <p:cNvPr id="3" name="Content Placeholder 2">
            <a:extLst>
              <a:ext uri="{FF2B5EF4-FFF2-40B4-BE49-F238E27FC236}">
                <a16:creationId xmlns:a16="http://schemas.microsoft.com/office/drawing/2014/main" id="{90A6D1A7-7DE4-4784-86EF-D834BF0D1242}"/>
              </a:ext>
            </a:extLst>
          </p:cNvPr>
          <p:cNvSpPr>
            <a:spLocks noGrp="1"/>
          </p:cNvSpPr>
          <p:nvPr>
            <p:ph idx="1"/>
          </p:nvPr>
        </p:nvSpPr>
        <p:spPr>
          <a:xfrm>
            <a:off x="628650" y="1133856"/>
            <a:ext cx="8058150" cy="4818857"/>
          </a:xfrm>
        </p:spPr>
        <p:txBody>
          <a:bodyPr>
            <a:normAutofit lnSpcReduction="10000"/>
          </a:bodyPr>
          <a:lstStyle/>
          <a:p>
            <a:pPr marL="457200" lvl="0" indent="-457200">
              <a:buAutoNum type="arabicPeriod"/>
            </a:pPr>
            <a:r>
              <a:rPr lang="en-US" sz="2400"/>
              <a:t>The research must be a </a:t>
            </a:r>
            <a:r>
              <a:rPr lang="en-US" sz="2400" u="sng"/>
              <a:t>non-exempt</a:t>
            </a:r>
            <a:r>
              <a:rPr lang="en-US" sz="2400"/>
              <a:t> study. </a:t>
            </a:r>
          </a:p>
          <a:p>
            <a:pPr marL="457200" lvl="0" indent="-457200">
              <a:buAutoNum type="arabicPeriod"/>
            </a:pPr>
            <a:r>
              <a:rPr lang="en-US" sz="2400"/>
              <a:t>The research must involve potentially life-saving                treatments for a serious disease or condition.</a:t>
            </a:r>
          </a:p>
          <a:p>
            <a:pPr marL="457200" lvl="0" indent="-457200">
              <a:buAutoNum type="arabicPeriod"/>
            </a:pPr>
            <a:r>
              <a:rPr lang="en-US" sz="2400"/>
              <a:t>The research must have a short time window (&lt;</a:t>
            </a:r>
            <a:r>
              <a:rPr lang="en-US" sz="2400" u="sng"/>
              <a:t> 96 hours needed to enroll to qualify).</a:t>
            </a:r>
          </a:p>
          <a:p>
            <a:pPr marL="457200" lvl="0" indent="-457200">
              <a:buAutoNum type="arabicPeriod"/>
            </a:pPr>
            <a:r>
              <a:rPr lang="en-US" sz="2400"/>
              <a:t>The application must include justification of why proactive calling must be used instead of using in-person or mail notifications as the initial contact.</a:t>
            </a:r>
          </a:p>
          <a:p>
            <a:pPr marL="457200" lvl="0" indent="-457200">
              <a:buAutoNum type="arabicPeriod"/>
            </a:pPr>
            <a:r>
              <a:rPr lang="en-US" sz="2400"/>
              <a:t>The research must describe a verification process for how the serious disease or condition is verified prior to proactively calling the potential subject. </a:t>
            </a:r>
          </a:p>
          <a:p>
            <a:pPr lvl="2"/>
            <a:endParaRPr lang="en-US"/>
          </a:p>
        </p:txBody>
      </p:sp>
      <p:sp>
        <p:nvSpPr>
          <p:cNvPr id="4" name="Slide Number Placeholder 3">
            <a:extLst>
              <a:ext uri="{FF2B5EF4-FFF2-40B4-BE49-F238E27FC236}">
                <a16:creationId xmlns:a16="http://schemas.microsoft.com/office/drawing/2014/main" id="{E88C1255-C541-40B9-B7CA-7BE7B185503C}"/>
              </a:ext>
            </a:extLst>
          </p:cNvPr>
          <p:cNvSpPr>
            <a:spLocks noGrp="1"/>
          </p:cNvSpPr>
          <p:nvPr>
            <p:ph type="sldNum" sz="quarter" idx="12"/>
          </p:nvPr>
        </p:nvSpPr>
        <p:spPr/>
        <p:txBody>
          <a:bodyPr/>
          <a:lstStyle/>
          <a:p>
            <a:fld id="{670A9334-4E67-F94F-A05E-0CE8B74A054E}" type="slidenum">
              <a:rPr lang="en-US" smtClean="0"/>
              <a:t>24</a:t>
            </a:fld>
            <a:endParaRPr lang="en-US"/>
          </a:p>
        </p:txBody>
      </p:sp>
      <p:pic>
        <p:nvPicPr>
          <p:cNvPr id="6" name="Picture 5" descr="A picture containing text, clock&#10;&#10;Description automatically generated">
            <a:extLst>
              <a:ext uri="{FF2B5EF4-FFF2-40B4-BE49-F238E27FC236}">
                <a16:creationId xmlns:a16="http://schemas.microsoft.com/office/drawing/2014/main" id="{3E402B31-5F04-4AE9-B573-500E470F184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95622" y="1077682"/>
            <a:ext cx="1319728" cy="1319728"/>
          </a:xfrm>
          <a:prstGeom prst="rect">
            <a:avLst/>
          </a:prstGeom>
        </p:spPr>
      </p:pic>
      <p:sp>
        <p:nvSpPr>
          <p:cNvPr id="8" name="Star: 5 Points 7">
            <a:extLst>
              <a:ext uri="{FF2B5EF4-FFF2-40B4-BE49-F238E27FC236}">
                <a16:creationId xmlns:a16="http://schemas.microsoft.com/office/drawing/2014/main" id="{2A866625-95E0-4D96-ADEF-74135B7BD0ED}"/>
              </a:ext>
            </a:extLst>
          </p:cNvPr>
          <p:cNvSpPr/>
          <p:nvPr/>
        </p:nvSpPr>
        <p:spPr>
          <a:xfrm>
            <a:off x="49101" y="997931"/>
            <a:ext cx="579549" cy="57954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3756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31E25-9D6C-4B5C-973A-02314A7634E6}"/>
              </a:ext>
            </a:extLst>
          </p:cNvPr>
          <p:cNvSpPr>
            <a:spLocks noGrp="1"/>
          </p:cNvSpPr>
          <p:nvPr>
            <p:ph type="title"/>
          </p:nvPr>
        </p:nvSpPr>
        <p:spPr/>
        <p:txBody>
          <a:bodyPr>
            <a:normAutofit fontScale="90000"/>
          </a:bodyPr>
          <a:lstStyle/>
          <a:p>
            <a:r>
              <a:rPr lang="en-US"/>
              <a:t>ORD Criteria to Apply for Approval (cont.)</a:t>
            </a:r>
          </a:p>
        </p:txBody>
      </p:sp>
      <p:sp>
        <p:nvSpPr>
          <p:cNvPr id="3" name="Content Placeholder 2">
            <a:extLst>
              <a:ext uri="{FF2B5EF4-FFF2-40B4-BE49-F238E27FC236}">
                <a16:creationId xmlns:a16="http://schemas.microsoft.com/office/drawing/2014/main" id="{90A6D1A7-7DE4-4784-86EF-D834BF0D1242}"/>
              </a:ext>
            </a:extLst>
          </p:cNvPr>
          <p:cNvSpPr>
            <a:spLocks noGrp="1"/>
          </p:cNvSpPr>
          <p:nvPr>
            <p:ph idx="1"/>
          </p:nvPr>
        </p:nvSpPr>
        <p:spPr>
          <a:xfrm>
            <a:off x="172995" y="976184"/>
            <a:ext cx="8785654" cy="5128054"/>
          </a:xfrm>
        </p:spPr>
        <p:txBody>
          <a:bodyPr>
            <a:normAutofit fontScale="92500"/>
          </a:bodyPr>
          <a:lstStyle/>
          <a:p>
            <a:pPr marL="457200" lvl="0" indent="-457200">
              <a:buFont typeface="+mj-lt"/>
              <a:buAutoNum type="arabicPeriod" startAt="6"/>
            </a:pPr>
            <a:r>
              <a:rPr lang="en-US" sz="2600"/>
              <a:t> The research must describe:</a:t>
            </a:r>
          </a:p>
          <a:p>
            <a:pPr marL="571500" indent="342900"/>
            <a:r>
              <a:rPr lang="en-US" sz="2600"/>
              <a:t>how the potential subject’s primary clinical care team will be contacted prior to the proactive call for study recruitment,  or</a:t>
            </a:r>
          </a:p>
          <a:p>
            <a:pPr marL="571500" indent="342900"/>
            <a:r>
              <a:rPr lang="en-US" sz="2600"/>
              <a:t>a justification of why the primary clinical care team will not be contacted until after the potential subject has received a proactive call for study recruitment. </a:t>
            </a:r>
          </a:p>
          <a:p>
            <a:pPr marL="457200" lvl="0" indent="-457200">
              <a:buAutoNum type="arabicPeriod" startAt="7"/>
            </a:pPr>
            <a:r>
              <a:rPr lang="en-US" sz="2600"/>
              <a:t>The application must include:</a:t>
            </a:r>
          </a:p>
          <a:p>
            <a:pPr lvl="1"/>
            <a:r>
              <a:rPr lang="en-US" sz="2600"/>
              <a:t>a plan to ensure that the calls made by the VA study team are from a non-blocked, VHA number, </a:t>
            </a:r>
          </a:p>
          <a:p>
            <a:pPr lvl="1"/>
            <a:r>
              <a:rPr lang="en-US" sz="2600"/>
              <a:t>a copy of the script used for contacting the subject, and</a:t>
            </a:r>
          </a:p>
          <a:p>
            <a:pPr lvl="1"/>
            <a:r>
              <a:rPr lang="en-US" sz="2600"/>
              <a:t>the number of calls to be made for each potential subject.</a:t>
            </a:r>
          </a:p>
          <a:p>
            <a:pPr marL="1257300" lvl="2" indent="-342900">
              <a:buFont typeface="+mj-lt"/>
              <a:buAutoNum type="arabicPeriod"/>
            </a:pPr>
            <a:endParaRPr lang="en-US"/>
          </a:p>
        </p:txBody>
      </p:sp>
      <p:sp>
        <p:nvSpPr>
          <p:cNvPr id="4" name="Slide Number Placeholder 3">
            <a:extLst>
              <a:ext uri="{FF2B5EF4-FFF2-40B4-BE49-F238E27FC236}">
                <a16:creationId xmlns:a16="http://schemas.microsoft.com/office/drawing/2014/main" id="{E88C1255-C541-40B9-B7CA-7BE7B185503C}"/>
              </a:ext>
            </a:extLst>
          </p:cNvPr>
          <p:cNvSpPr>
            <a:spLocks noGrp="1"/>
          </p:cNvSpPr>
          <p:nvPr>
            <p:ph type="sldNum" sz="quarter" idx="12"/>
          </p:nvPr>
        </p:nvSpPr>
        <p:spPr/>
        <p:txBody>
          <a:bodyPr/>
          <a:lstStyle/>
          <a:p>
            <a:fld id="{670A9334-4E67-F94F-A05E-0CE8B74A054E}" type="slidenum">
              <a:rPr lang="en-US" smtClean="0"/>
              <a:t>25</a:t>
            </a:fld>
            <a:endParaRPr lang="en-US"/>
          </a:p>
        </p:txBody>
      </p:sp>
    </p:spTree>
    <p:extLst>
      <p:ext uri="{BB962C8B-B14F-4D97-AF65-F5344CB8AC3E}">
        <p14:creationId xmlns:p14="http://schemas.microsoft.com/office/powerpoint/2010/main" val="446243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31E25-9D6C-4B5C-973A-02314A7634E6}"/>
              </a:ext>
            </a:extLst>
          </p:cNvPr>
          <p:cNvSpPr>
            <a:spLocks noGrp="1"/>
          </p:cNvSpPr>
          <p:nvPr>
            <p:ph type="title"/>
          </p:nvPr>
        </p:nvSpPr>
        <p:spPr/>
        <p:txBody>
          <a:bodyPr>
            <a:normAutofit fontScale="90000"/>
          </a:bodyPr>
          <a:lstStyle/>
          <a:p>
            <a:r>
              <a:rPr lang="en-US"/>
              <a:t>ORD Criteria to Apply for Approval (cont.)</a:t>
            </a:r>
          </a:p>
        </p:txBody>
      </p:sp>
      <p:sp>
        <p:nvSpPr>
          <p:cNvPr id="3" name="Content Placeholder 2">
            <a:extLst>
              <a:ext uri="{FF2B5EF4-FFF2-40B4-BE49-F238E27FC236}">
                <a16:creationId xmlns:a16="http://schemas.microsoft.com/office/drawing/2014/main" id="{90A6D1A7-7DE4-4784-86EF-D834BF0D1242}"/>
              </a:ext>
            </a:extLst>
          </p:cNvPr>
          <p:cNvSpPr>
            <a:spLocks noGrp="1"/>
          </p:cNvSpPr>
          <p:nvPr>
            <p:ph idx="1"/>
          </p:nvPr>
        </p:nvSpPr>
        <p:spPr>
          <a:xfrm>
            <a:off x="628650" y="1133856"/>
            <a:ext cx="8058150" cy="4818857"/>
          </a:xfrm>
        </p:spPr>
        <p:txBody>
          <a:bodyPr>
            <a:normAutofit/>
          </a:bodyPr>
          <a:lstStyle/>
          <a:p>
            <a:pPr marL="457200" lvl="0" indent="-457200">
              <a:buFont typeface="+mj-lt"/>
              <a:buAutoNum type="arabicPeriod" startAt="8"/>
            </a:pPr>
            <a:r>
              <a:rPr lang="en-US" sz="2400"/>
              <a:t>The application must describe how the telephone numbers will be obtained (e.g., source).</a:t>
            </a:r>
          </a:p>
          <a:p>
            <a:pPr marL="457200" lvl="0" indent="-457200">
              <a:buFont typeface="+mj-lt"/>
              <a:buAutoNum type="arabicPeriod" startAt="8"/>
            </a:pPr>
            <a:r>
              <a:rPr lang="en-US" sz="2400"/>
              <a:t>If the study proposes to leave a message on the potential subject’s phone, </a:t>
            </a:r>
          </a:p>
          <a:p>
            <a:pPr marL="519113" indent="173038"/>
            <a:r>
              <a:rPr lang="en-US" sz="2400"/>
              <a:t> a script of the proposed message must be submitted with the application, and </a:t>
            </a:r>
          </a:p>
          <a:p>
            <a:pPr marL="519113" indent="173038"/>
            <a:r>
              <a:rPr lang="en-US" sz="2400"/>
              <a:t> a plan of steps to be taken to ensure that any message does not include Protected Health Information.</a:t>
            </a:r>
          </a:p>
          <a:p>
            <a:pPr marL="1257300" lvl="2" indent="-342900">
              <a:buFont typeface="+mj-lt"/>
              <a:buAutoNum type="arabicPeriod"/>
            </a:pPr>
            <a:endParaRPr lang="en-US"/>
          </a:p>
        </p:txBody>
      </p:sp>
      <p:sp>
        <p:nvSpPr>
          <p:cNvPr id="4" name="Slide Number Placeholder 3">
            <a:extLst>
              <a:ext uri="{FF2B5EF4-FFF2-40B4-BE49-F238E27FC236}">
                <a16:creationId xmlns:a16="http://schemas.microsoft.com/office/drawing/2014/main" id="{E88C1255-C541-40B9-B7CA-7BE7B185503C}"/>
              </a:ext>
            </a:extLst>
          </p:cNvPr>
          <p:cNvSpPr>
            <a:spLocks noGrp="1"/>
          </p:cNvSpPr>
          <p:nvPr>
            <p:ph type="sldNum" sz="quarter" idx="12"/>
          </p:nvPr>
        </p:nvSpPr>
        <p:spPr/>
        <p:txBody>
          <a:bodyPr/>
          <a:lstStyle/>
          <a:p>
            <a:fld id="{670A9334-4E67-F94F-A05E-0CE8B74A054E}" type="slidenum">
              <a:rPr lang="en-US" smtClean="0"/>
              <a:t>26</a:t>
            </a:fld>
            <a:endParaRPr lang="en-US"/>
          </a:p>
        </p:txBody>
      </p:sp>
    </p:spTree>
    <p:extLst>
      <p:ext uri="{BB962C8B-B14F-4D97-AF65-F5344CB8AC3E}">
        <p14:creationId xmlns:p14="http://schemas.microsoft.com/office/powerpoint/2010/main" val="372705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561F4-C9D0-4090-8B1C-577411A99E2D}"/>
              </a:ext>
            </a:extLst>
          </p:cNvPr>
          <p:cNvSpPr>
            <a:spLocks noGrp="1"/>
          </p:cNvSpPr>
          <p:nvPr>
            <p:ph type="title"/>
          </p:nvPr>
        </p:nvSpPr>
        <p:spPr/>
        <p:txBody>
          <a:bodyPr/>
          <a:lstStyle/>
          <a:p>
            <a:r>
              <a:rPr lang="en-US"/>
              <a:t>ORD Proactive Calling SharePoint Site</a:t>
            </a:r>
          </a:p>
        </p:txBody>
      </p:sp>
      <p:sp>
        <p:nvSpPr>
          <p:cNvPr id="3" name="Content Placeholder 2">
            <a:extLst>
              <a:ext uri="{FF2B5EF4-FFF2-40B4-BE49-F238E27FC236}">
                <a16:creationId xmlns:a16="http://schemas.microsoft.com/office/drawing/2014/main" id="{EB1D742E-95F0-445F-91F6-D9F5F77F23BF}"/>
              </a:ext>
            </a:extLst>
          </p:cNvPr>
          <p:cNvSpPr>
            <a:spLocks noGrp="1"/>
          </p:cNvSpPr>
          <p:nvPr>
            <p:ph idx="1"/>
          </p:nvPr>
        </p:nvSpPr>
        <p:spPr/>
        <p:txBody>
          <a:bodyPr/>
          <a:lstStyle/>
          <a:p>
            <a:r>
              <a:rPr lang="en-US"/>
              <a:t>A SharePoint site will be established to receive requests</a:t>
            </a:r>
          </a:p>
          <a:p>
            <a:r>
              <a:rPr lang="en-US"/>
              <a:t>Justification will be required based on the information discussed in this presentation and on published FAQs/Guidance document.</a:t>
            </a:r>
          </a:p>
        </p:txBody>
      </p:sp>
      <p:sp>
        <p:nvSpPr>
          <p:cNvPr id="4" name="Slide Number Placeholder 3">
            <a:extLst>
              <a:ext uri="{FF2B5EF4-FFF2-40B4-BE49-F238E27FC236}">
                <a16:creationId xmlns:a16="http://schemas.microsoft.com/office/drawing/2014/main" id="{87BBA6EB-DD12-4814-A7C2-B804C468E7E7}"/>
              </a:ext>
            </a:extLst>
          </p:cNvPr>
          <p:cNvSpPr>
            <a:spLocks noGrp="1"/>
          </p:cNvSpPr>
          <p:nvPr>
            <p:ph type="sldNum" sz="quarter" idx="12"/>
          </p:nvPr>
        </p:nvSpPr>
        <p:spPr/>
        <p:txBody>
          <a:bodyPr/>
          <a:lstStyle/>
          <a:p>
            <a:fld id="{670A9334-4E67-F94F-A05E-0CE8B74A054E}" type="slidenum">
              <a:rPr lang="en-US" smtClean="0"/>
              <a:t>27</a:t>
            </a:fld>
            <a:endParaRPr lang="en-US"/>
          </a:p>
        </p:txBody>
      </p:sp>
      <p:pic>
        <p:nvPicPr>
          <p:cNvPr id="5" name="Picture 4">
            <a:extLst>
              <a:ext uri="{FF2B5EF4-FFF2-40B4-BE49-F238E27FC236}">
                <a16:creationId xmlns:a16="http://schemas.microsoft.com/office/drawing/2014/main" id="{C470CE32-0890-43AE-874C-1B2B556C8CD8}"/>
              </a:ext>
            </a:extLst>
          </p:cNvPr>
          <p:cNvPicPr>
            <a:picLocks noChangeAspect="1"/>
          </p:cNvPicPr>
          <p:nvPr/>
        </p:nvPicPr>
        <p:blipFill>
          <a:blip r:embed="rId2"/>
          <a:stretch>
            <a:fillRect/>
          </a:stretch>
        </p:blipFill>
        <p:spPr>
          <a:xfrm>
            <a:off x="1904593" y="2577552"/>
            <a:ext cx="5334813" cy="3313648"/>
          </a:xfrm>
          <a:prstGeom prst="rect">
            <a:avLst/>
          </a:prstGeom>
        </p:spPr>
      </p:pic>
      <p:sp>
        <p:nvSpPr>
          <p:cNvPr id="6" name="TextBox 5">
            <a:extLst>
              <a:ext uri="{FF2B5EF4-FFF2-40B4-BE49-F238E27FC236}">
                <a16:creationId xmlns:a16="http://schemas.microsoft.com/office/drawing/2014/main" id="{EB547F01-361D-4FFE-A842-DC1111E254ED}"/>
              </a:ext>
            </a:extLst>
          </p:cNvPr>
          <p:cNvSpPr txBox="1"/>
          <p:nvPr/>
        </p:nvSpPr>
        <p:spPr>
          <a:xfrm>
            <a:off x="3490175" y="5721923"/>
            <a:ext cx="2627290" cy="338554"/>
          </a:xfrm>
          <a:prstGeom prst="rect">
            <a:avLst/>
          </a:prstGeom>
          <a:noFill/>
        </p:spPr>
        <p:txBody>
          <a:bodyPr wrap="square" rtlCol="0">
            <a:spAutoFit/>
          </a:bodyPr>
          <a:lstStyle/>
          <a:p>
            <a:r>
              <a:rPr lang="en-US" sz="1600"/>
              <a:t>Example: not actual site</a:t>
            </a:r>
          </a:p>
        </p:txBody>
      </p:sp>
    </p:spTree>
    <p:extLst>
      <p:ext uri="{BB962C8B-B14F-4D97-AF65-F5344CB8AC3E}">
        <p14:creationId xmlns:p14="http://schemas.microsoft.com/office/powerpoint/2010/main" val="570837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 whiteboard&#10;&#10;Description automatically generated">
            <a:extLst>
              <a:ext uri="{FF2B5EF4-FFF2-40B4-BE49-F238E27FC236}">
                <a16:creationId xmlns:a16="http://schemas.microsoft.com/office/drawing/2014/main" id="{EE5A01DC-4844-4683-ACD8-434B763653B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49284" y="1009801"/>
            <a:ext cx="2498501" cy="1665667"/>
          </a:xfrm>
          <a:prstGeom prst="rect">
            <a:avLst/>
          </a:prstGeom>
        </p:spPr>
      </p:pic>
      <p:sp>
        <p:nvSpPr>
          <p:cNvPr id="2" name="Title 1">
            <a:extLst>
              <a:ext uri="{FF2B5EF4-FFF2-40B4-BE49-F238E27FC236}">
                <a16:creationId xmlns:a16="http://schemas.microsoft.com/office/drawing/2014/main" id="{F3A8C72B-E37D-4C0A-AD5B-1A40597516DE}"/>
              </a:ext>
            </a:extLst>
          </p:cNvPr>
          <p:cNvSpPr>
            <a:spLocks noGrp="1"/>
          </p:cNvSpPr>
          <p:nvPr>
            <p:ph type="title"/>
          </p:nvPr>
        </p:nvSpPr>
        <p:spPr/>
        <p:txBody>
          <a:bodyPr/>
          <a:lstStyle/>
          <a:p>
            <a:r>
              <a:rPr lang="en-US"/>
              <a:t>Oversight Committee Approval Required</a:t>
            </a:r>
          </a:p>
        </p:txBody>
      </p:sp>
      <p:sp>
        <p:nvSpPr>
          <p:cNvPr id="3" name="Content Placeholder 2">
            <a:extLst>
              <a:ext uri="{FF2B5EF4-FFF2-40B4-BE49-F238E27FC236}">
                <a16:creationId xmlns:a16="http://schemas.microsoft.com/office/drawing/2014/main" id="{7D0B717E-4587-46CA-8025-A522CED840D6}"/>
              </a:ext>
            </a:extLst>
          </p:cNvPr>
          <p:cNvSpPr>
            <a:spLocks noGrp="1"/>
          </p:cNvSpPr>
          <p:nvPr>
            <p:ph idx="1"/>
          </p:nvPr>
        </p:nvSpPr>
        <p:spPr>
          <a:xfrm>
            <a:off x="0" y="863175"/>
            <a:ext cx="9070847" cy="4818857"/>
          </a:xfrm>
        </p:spPr>
        <p:txBody>
          <a:bodyPr>
            <a:noAutofit/>
          </a:bodyPr>
          <a:lstStyle/>
          <a:p>
            <a:r>
              <a:rPr lang="en-US" sz="2400"/>
              <a:t>ORD approval is not the final approval.</a:t>
            </a:r>
          </a:p>
          <a:p>
            <a:pPr lvl="1"/>
            <a:r>
              <a:rPr lang="en-US" sz="2400"/>
              <a:t>The IRB will:</a:t>
            </a:r>
          </a:p>
          <a:p>
            <a:pPr lvl="2"/>
            <a:r>
              <a:rPr lang="en-US" sz="2400"/>
              <a:t>Evaluate if this type of contact is appropriate within                the context of the given study to ensure that             appropriate safeguards exist to protect the rights and welfare of research subjects</a:t>
            </a:r>
          </a:p>
          <a:p>
            <a:pPr lvl="2"/>
            <a:r>
              <a:rPr lang="en-US" sz="2400"/>
              <a:t>Approve the details of the telephone contact for recruitment:</a:t>
            </a:r>
          </a:p>
          <a:p>
            <a:pPr lvl="3"/>
            <a:r>
              <a:rPr lang="en-US" sz="2400"/>
              <a:t>Number of times the research team is allowed to call</a:t>
            </a:r>
          </a:p>
          <a:p>
            <a:pPr lvl="3"/>
            <a:r>
              <a:rPr lang="en-US" sz="2400"/>
              <a:t>The script that will be used during contact or if a message is left.</a:t>
            </a:r>
          </a:p>
          <a:p>
            <a:pPr lvl="2"/>
            <a:r>
              <a:rPr lang="en-US" sz="2400"/>
              <a:t>Approve the involvement and/or notification of the primary care provider.</a:t>
            </a:r>
          </a:p>
        </p:txBody>
      </p:sp>
      <p:sp>
        <p:nvSpPr>
          <p:cNvPr id="4" name="Slide Number Placeholder 3">
            <a:extLst>
              <a:ext uri="{FF2B5EF4-FFF2-40B4-BE49-F238E27FC236}">
                <a16:creationId xmlns:a16="http://schemas.microsoft.com/office/drawing/2014/main" id="{2C2677A2-E3B0-4FCE-BDB7-4DAEDF82137B}"/>
              </a:ext>
            </a:extLst>
          </p:cNvPr>
          <p:cNvSpPr>
            <a:spLocks noGrp="1"/>
          </p:cNvSpPr>
          <p:nvPr>
            <p:ph type="sldNum" sz="quarter" idx="12"/>
          </p:nvPr>
        </p:nvSpPr>
        <p:spPr/>
        <p:txBody>
          <a:bodyPr/>
          <a:lstStyle/>
          <a:p>
            <a:fld id="{670A9334-4E67-F94F-A05E-0CE8B74A054E}" type="slidenum">
              <a:rPr lang="en-US" smtClean="0"/>
              <a:t>28</a:t>
            </a:fld>
            <a:endParaRPr lang="en-US"/>
          </a:p>
        </p:txBody>
      </p:sp>
    </p:spTree>
    <p:extLst>
      <p:ext uri="{BB962C8B-B14F-4D97-AF65-F5344CB8AC3E}">
        <p14:creationId xmlns:p14="http://schemas.microsoft.com/office/powerpoint/2010/main" val="3062464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43DAF-37FC-4A39-B0AC-E102186FB889}"/>
              </a:ext>
            </a:extLst>
          </p:cNvPr>
          <p:cNvSpPr>
            <a:spLocks noGrp="1"/>
          </p:cNvSpPr>
          <p:nvPr>
            <p:ph type="title"/>
          </p:nvPr>
        </p:nvSpPr>
        <p:spPr/>
        <p:txBody>
          <a:bodyPr>
            <a:normAutofit fontScale="90000"/>
          </a:bodyPr>
          <a:lstStyle/>
          <a:p>
            <a:r>
              <a:rPr lang="en-US"/>
              <a:t>Additional Information About the Application Process</a:t>
            </a:r>
          </a:p>
        </p:txBody>
      </p:sp>
      <p:sp>
        <p:nvSpPr>
          <p:cNvPr id="3" name="Content Placeholder 2">
            <a:extLst>
              <a:ext uri="{FF2B5EF4-FFF2-40B4-BE49-F238E27FC236}">
                <a16:creationId xmlns:a16="http://schemas.microsoft.com/office/drawing/2014/main" id="{9B7B2D64-074F-498A-BA78-9EAA81A17B44}"/>
              </a:ext>
            </a:extLst>
          </p:cNvPr>
          <p:cNvSpPr>
            <a:spLocks noGrp="1"/>
          </p:cNvSpPr>
          <p:nvPr>
            <p:ph idx="1"/>
          </p:nvPr>
        </p:nvSpPr>
        <p:spPr/>
        <p:txBody>
          <a:bodyPr>
            <a:normAutofit/>
          </a:bodyPr>
          <a:lstStyle/>
          <a:p>
            <a:r>
              <a:rPr lang="en-US" sz="2400"/>
              <a:t>A call back number or method for the potential VA subject contacted for recruitment to verify the validity of the call will be required as part of the application process.  </a:t>
            </a:r>
          </a:p>
          <a:p>
            <a:r>
              <a:rPr lang="en-US" sz="2400"/>
              <a:t>Submission of a request for ORD approval of proactive calling for a VA study does not equate to ORD approval. </a:t>
            </a:r>
          </a:p>
          <a:p>
            <a:r>
              <a:rPr lang="en-US" sz="2400"/>
              <a:t>Once the request is submitted, it will be evaluated by ORD.  </a:t>
            </a:r>
          </a:p>
          <a:p>
            <a:pPr marL="0" indent="0">
              <a:buNone/>
            </a:pPr>
            <a:endParaRPr lang="en-US" sz="2400"/>
          </a:p>
        </p:txBody>
      </p:sp>
      <p:sp>
        <p:nvSpPr>
          <p:cNvPr id="4" name="Slide Number Placeholder 3">
            <a:extLst>
              <a:ext uri="{FF2B5EF4-FFF2-40B4-BE49-F238E27FC236}">
                <a16:creationId xmlns:a16="http://schemas.microsoft.com/office/drawing/2014/main" id="{2B3D39A4-A155-425C-9B97-226501F59303}"/>
              </a:ext>
            </a:extLst>
          </p:cNvPr>
          <p:cNvSpPr>
            <a:spLocks noGrp="1"/>
          </p:cNvSpPr>
          <p:nvPr>
            <p:ph type="sldNum" sz="quarter" idx="12"/>
          </p:nvPr>
        </p:nvSpPr>
        <p:spPr/>
        <p:txBody>
          <a:bodyPr/>
          <a:lstStyle/>
          <a:p>
            <a:fld id="{670A9334-4E67-F94F-A05E-0CE8B74A054E}" type="slidenum">
              <a:rPr lang="en-US" smtClean="0"/>
              <a:t>29</a:t>
            </a:fld>
            <a:endParaRPr lang="en-US"/>
          </a:p>
        </p:txBody>
      </p:sp>
    </p:spTree>
    <p:extLst>
      <p:ext uri="{BB962C8B-B14F-4D97-AF65-F5344CB8AC3E}">
        <p14:creationId xmlns:p14="http://schemas.microsoft.com/office/powerpoint/2010/main" val="3544871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F2672-39BD-EC40-A972-EFA51044AE51}"/>
              </a:ext>
            </a:extLst>
          </p:cNvPr>
          <p:cNvSpPr>
            <a:spLocks noGrp="1"/>
          </p:cNvSpPr>
          <p:nvPr>
            <p:ph type="title"/>
          </p:nvPr>
        </p:nvSpPr>
        <p:spPr/>
        <p:txBody>
          <a:bodyPr/>
          <a:lstStyle/>
          <a:p>
            <a:r>
              <a:rPr lang="en-US"/>
              <a:t>Definitions</a:t>
            </a:r>
          </a:p>
        </p:txBody>
      </p:sp>
      <p:sp>
        <p:nvSpPr>
          <p:cNvPr id="3" name="Content Placeholder 2">
            <a:extLst>
              <a:ext uri="{FF2B5EF4-FFF2-40B4-BE49-F238E27FC236}">
                <a16:creationId xmlns:a16="http://schemas.microsoft.com/office/drawing/2014/main" id="{5857E09F-D2A8-824F-B06E-C319CA03F91D}"/>
              </a:ext>
            </a:extLst>
          </p:cNvPr>
          <p:cNvSpPr>
            <a:spLocks noGrp="1"/>
          </p:cNvSpPr>
          <p:nvPr>
            <p:ph idx="1"/>
          </p:nvPr>
        </p:nvSpPr>
        <p:spPr>
          <a:xfrm>
            <a:off x="628650" y="1133856"/>
            <a:ext cx="8250174" cy="4818857"/>
          </a:xfrm>
        </p:spPr>
        <p:txBody>
          <a:bodyPr>
            <a:normAutofit/>
          </a:bodyPr>
          <a:lstStyle/>
          <a:p>
            <a:r>
              <a:rPr lang="en-US" b="1" u="sng"/>
              <a:t>Research recruitment</a:t>
            </a:r>
            <a:r>
              <a:rPr lang="en-US" b="1"/>
              <a:t>: </a:t>
            </a:r>
            <a:r>
              <a:rPr lang="en-US"/>
              <a:t>Involves a number of activities, including identifying eligible subjects, adequately explaining the study to the potential subjects, obtaining informed consent, and retaining subjects until study completion. </a:t>
            </a:r>
            <a:endParaRPr lang="en-US">
              <a:solidFill>
                <a:srgbClr val="0070C0"/>
              </a:solidFill>
            </a:endParaRPr>
          </a:p>
          <a:p>
            <a:r>
              <a:rPr lang="en-US" b="1" u="sng"/>
              <a:t>Recruitment materials</a:t>
            </a:r>
            <a:r>
              <a:rPr lang="en-US" b="1"/>
              <a:t>:  </a:t>
            </a:r>
            <a:r>
              <a:rPr lang="en-US"/>
              <a:t>Fliers, information sheets, mail (hardcopy or electronic), postcards, and/or telephone scripts describing the specific requirements and conditions to participate in a research study.  For non-exempt research, these materials must be approved by an Institutional Review Board (IRB).</a:t>
            </a:r>
          </a:p>
          <a:p>
            <a:r>
              <a:rPr lang="en-US" b="1" u="sng"/>
              <a:t>Proactive Calling</a:t>
            </a:r>
            <a:r>
              <a:rPr lang="en-US" b="1"/>
              <a:t>: </a:t>
            </a:r>
            <a:r>
              <a:rPr lang="en-US"/>
              <a:t>Contacting a potential VA subject by telephone for the purpose of initial research recruitment without prior contact (letter, email, clinical encounter) regarding the study.</a:t>
            </a:r>
          </a:p>
        </p:txBody>
      </p:sp>
      <p:sp>
        <p:nvSpPr>
          <p:cNvPr id="4" name="Slide Number Placeholder 3">
            <a:extLst>
              <a:ext uri="{FF2B5EF4-FFF2-40B4-BE49-F238E27FC236}">
                <a16:creationId xmlns:a16="http://schemas.microsoft.com/office/drawing/2014/main" id="{2451E397-8429-244E-95A1-CD52A59BFFEB}"/>
              </a:ext>
            </a:extLst>
          </p:cNvPr>
          <p:cNvSpPr>
            <a:spLocks noGrp="1"/>
          </p:cNvSpPr>
          <p:nvPr>
            <p:ph type="sldNum" sz="quarter" idx="12"/>
          </p:nvPr>
        </p:nvSpPr>
        <p:spPr/>
        <p:txBody>
          <a:bodyPr/>
          <a:lstStyle/>
          <a:p>
            <a:fld id="{670A9334-4E67-F94F-A05E-0CE8B74A054E}" type="slidenum">
              <a:rPr lang="en-US" smtClean="0"/>
              <a:t>3</a:t>
            </a:fld>
            <a:endParaRPr lang="en-US"/>
          </a:p>
        </p:txBody>
      </p:sp>
    </p:spTree>
    <p:extLst>
      <p:ext uri="{BB962C8B-B14F-4D97-AF65-F5344CB8AC3E}">
        <p14:creationId xmlns:p14="http://schemas.microsoft.com/office/powerpoint/2010/main" val="2990548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43DAF-37FC-4A39-B0AC-E102186FB889}"/>
              </a:ext>
            </a:extLst>
          </p:cNvPr>
          <p:cNvSpPr>
            <a:spLocks noGrp="1"/>
          </p:cNvSpPr>
          <p:nvPr>
            <p:ph type="title"/>
          </p:nvPr>
        </p:nvSpPr>
        <p:spPr>
          <a:xfrm>
            <a:off x="148281" y="118872"/>
            <a:ext cx="8662087" cy="752929"/>
          </a:xfrm>
        </p:spPr>
        <p:txBody>
          <a:bodyPr>
            <a:normAutofit fontScale="90000"/>
          </a:bodyPr>
          <a:lstStyle/>
          <a:p>
            <a:r>
              <a:rPr lang="en-US"/>
              <a:t>ORD Communication of Proactive Calling Request</a:t>
            </a:r>
            <a:r>
              <a:rPr lang="en-US" u="sng"/>
              <a:t> </a:t>
            </a:r>
            <a:endParaRPr lang="en-US"/>
          </a:p>
        </p:txBody>
      </p:sp>
      <p:sp>
        <p:nvSpPr>
          <p:cNvPr id="3" name="Content Placeholder 2">
            <a:extLst>
              <a:ext uri="{FF2B5EF4-FFF2-40B4-BE49-F238E27FC236}">
                <a16:creationId xmlns:a16="http://schemas.microsoft.com/office/drawing/2014/main" id="{9B7B2D64-074F-498A-BA78-9EAA81A17B44}"/>
              </a:ext>
            </a:extLst>
          </p:cNvPr>
          <p:cNvSpPr>
            <a:spLocks noGrp="1"/>
          </p:cNvSpPr>
          <p:nvPr>
            <p:ph idx="1"/>
          </p:nvPr>
        </p:nvSpPr>
        <p:spPr/>
        <p:txBody>
          <a:bodyPr>
            <a:normAutofit/>
          </a:bodyPr>
          <a:lstStyle/>
          <a:p>
            <a:r>
              <a:rPr lang="en-US" sz="2400"/>
              <a:t>ORD’s evaluation of the request will be sent electronically to the requester and the VA Facility’s ACOS/R&amp;D.</a:t>
            </a:r>
          </a:p>
          <a:p>
            <a:r>
              <a:rPr lang="en-US" sz="2400"/>
              <a:t>Expected ORD evaluation time from receipt of application to written communication of the evaluation is 5 to 10 business days.</a:t>
            </a:r>
          </a:p>
          <a:p>
            <a:pPr lvl="1"/>
            <a:r>
              <a:rPr lang="en-US" sz="2200"/>
              <a:t>Check the field on the application if a time sensitive request is needed (e.g., ongoing/new eligible study needing determination within 24-48 hours) </a:t>
            </a:r>
          </a:p>
          <a:p>
            <a:r>
              <a:rPr lang="en-US" sz="2400"/>
              <a:t>A copy of the ORD final evaluation (approval or disapproval) must be kept with the VA Principal Investigator’s study file.</a:t>
            </a:r>
          </a:p>
          <a:p>
            <a:endParaRPr lang="en-US"/>
          </a:p>
          <a:p>
            <a:endParaRPr lang="en-US" sz="2400"/>
          </a:p>
        </p:txBody>
      </p:sp>
      <p:sp>
        <p:nvSpPr>
          <p:cNvPr id="4" name="Slide Number Placeholder 3">
            <a:extLst>
              <a:ext uri="{FF2B5EF4-FFF2-40B4-BE49-F238E27FC236}">
                <a16:creationId xmlns:a16="http://schemas.microsoft.com/office/drawing/2014/main" id="{2B3D39A4-A155-425C-9B97-226501F59303}"/>
              </a:ext>
            </a:extLst>
          </p:cNvPr>
          <p:cNvSpPr>
            <a:spLocks noGrp="1"/>
          </p:cNvSpPr>
          <p:nvPr>
            <p:ph type="sldNum" sz="quarter" idx="12"/>
          </p:nvPr>
        </p:nvSpPr>
        <p:spPr/>
        <p:txBody>
          <a:bodyPr/>
          <a:lstStyle/>
          <a:p>
            <a:fld id="{670A9334-4E67-F94F-A05E-0CE8B74A054E}" type="slidenum">
              <a:rPr lang="en-US" smtClean="0"/>
              <a:t>30</a:t>
            </a:fld>
            <a:endParaRPr lang="en-US"/>
          </a:p>
        </p:txBody>
      </p:sp>
    </p:spTree>
    <p:extLst>
      <p:ext uri="{BB962C8B-B14F-4D97-AF65-F5344CB8AC3E}">
        <p14:creationId xmlns:p14="http://schemas.microsoft.com/office/powerpoint/2010/main" val="179385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43DAF-37FC-4A39-B0AC-E102186FB889}"/>
              </a:ext>
            </a:extLst>
          </p:cNvPr>
          <p:cNvSpPr>
            <a:spLocks noGrp="1"/>
          </p:cNvSpPr>
          <p:nvPr>
            <p:ph type="title"/>
          </p:nvPr>
        </p:nvSpPr>
        <p:spPr>
          <a:xfrm>
            <a:off x="148281" y="118872"/>
            <a:ext cx="8922567" cy="752929"/>
          </a:xfrm>
        </p:spPr>
        <p:txBody>
          <a:bodyPr>
            <a:normAutofit fontScale="90000"/>
          </a:bodyPr>
          <a:lstStyle/>
          <a:p>
            <a:r>
              <a:rPr lang="en-US"/>
              <a:t>Launch Date of ORD SharePoint for Proactive Calling</a:t>
            </a:r>
          </a:p>
        </p:txBody>
      </p:sp>
      <p:sp>
        <p:nvSpPr>
          <p:cNvPr id="3" name="Content Placeholder 2">
            <a:extLst>
              <a:ext uri="{FF2B5EF4-FFF2-40B4-BE49-F238E27FC236}">
                <a16:creationId xmlns:a16="http://schemas.microsoft.com/office/drawing/2014/main" id="{9B7B2D64-074F-498A-BA78-9EAA81A17B44}"/>
              </a:ext>
            </a:extLst>
          </p:cNvPr>
          <p:cNvSpPr>
            <a:spLocks noGrp="1"/>
          </p:cNvSpPr>
          <p:nvPr>
            <p:ph idx="1"/>
          </p:nvPr>
        </p:nvSpPr>
        <p:spPr/>
        <p:txBody>
          <a:bodyPr>
            <a:normAutofit/>
          </a:bodyPr>
          <a:lstStyle/>
          <a:p>
            <a:r>
              <a:rPr lang="en-US" sz="2400"/>
              <a:t>ORD expects the ORD SharePoint for Proactive Calling to be operational within the next two weeks. </a:t>
            </a:r>
          </a:p>
          <a:p>
            <a:r>
              <a:rPr lang="en-US" sz="2400"/>
              <a:t>If a VA study wishes to submit an application for proactive calling for study recruitment prior to initiation of the ORD SharePoint for proactive calling, please email </a:t>
            </a:r>
            <a:r>
              <a:rPr lang="en-US" sz="2400" b="1"/>
              <a:t> </a:t>
            </a:r>
            <a:r>
              <a:rPr lang="en-US" sz="2400" b="1" u="sng">
                <a:hlinkClick r:id="rId2"/>
              </a:rPr>
              <a:t>vhacoordregulatory@va.gov</a:t>
            </a:r>
            <a:r>
              <a:rPr lang="en-US" sz="2400" b="1"/>
              <a:t> </a:t>
            </a:r>
            <a:r>
              <a:rPr lang="en-US" sz="2400"/>
              <a:t>with the term</a:t>
            </a:r>
            <a:r>
              <a:rPr lang="en-US" sz="2400" b="1"/>
              <a:t> “Proactive Calling” </a:t>
            </a:r>
            <a:r>
              <a:rPr lang="en-US" sz="2400"/>
              <a:t>in the subject line.</a:t>
            </a:r>
          </a:p>
          <a:p>
            <a:r>
              <a:rPr lang="en-US" sz="2400"/>
              <a:t>Questions regarding proactive calling for subject recruitment may be sent to: </a:t>
            </a:r>
            <a:r>
              <a:rPr lang="en-US" sz="2400" b="1" u="sng">
                <a:hlinkClick r:id="rId2"/>
              </a:rPr>
              <a:t>vhacoordregulatory@va.gov</a:t>
            </a:r>
            <a:r>
              <a:rPr lang="en-US" sz="2400" b="1" u="sng"/>
              <a:t>.</a:t>
            </a:r>
            <a:r>
              <a:rPr lang="en-US" sz="2400"/>
              <a:t>  Please use the words “</a:t>
            </a:r>
            <a:r>
              <a:rPr lang="en-US" sz="2400" b="1"/>
              <a:t>Proactive Calling</a:t>
            </a:r>
            <a:r>
              <a:rPr lang="en-US" sz="2400"/>
              <a:t>” in the subject line. </a:t>
            </a:r>
            <a:r>
              <a:rPr lang="en-US" sz="2400" b="1"/>
              <a:t> </a:t>
            </a:r>
          </a:p>
          <a:p>
            <a:pPr marL="0" indent="0">
              <a:buNone/>
            </a:pPr>
            <a:endParaRPr lang="en-US" sz="2400"/>
          </a:p>
        </p:txBody>
      </p:sp>
      <p:sp>
        <p:nvSpPr>
          <p:cNvPr id="4" name="Slide Number Placeholder 3">
            <a:extLst>
              <a:ext uri="{FF2B5EF4-FFF2-40B4-BE49-F238E27FC236}">
                <a16:creationId xmlns:a16="http://schemas.microsoft.com/office/drawing/2014/main" id="{2B3D39A4-A155-425C-9B97-226501F59303}"/>
              </a:ext>
            </a:extLst>
          </p:cNvPr>
          <p:cNvSpPr>
            <a:spLocks noGrp="1"/>
          </p:cNvSpPr>
          <p:nvPr>
            <p:ph type="sldNum" sz="quarter" idx="12"/>
          </p:nvPr>
        </p:nvSpPr>
        <p:spPr/>
        <p:txBody>
          <a:bodyPr/>
          <a:lstStyle/>
          <a:p>
            <a:fld id="{670A9334-4E67-F94F-A05E-0CE8B74A054E}" type="slidenum">
              <a:rPr lang="en-US" smtClean="0"/>
              <a:t>31</a:t>
            </a:fld>
            <a:endParaRPr lang="en-US"/>
          </a:p>
        </p:txBody>
      </p:sp>
    </p:spTree>
    <p:extLst>
      <p:ext uri="{BB962C8B-B14F-4D97-AF65-F5344CB8AC3E}">
        <p14:creationId xmlns:p14="http://schemas.microsoft.com/office/powerpoint/2010/main" val="983760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43DAF-37FC-4A39-B0AC-E102186FB889}"/>
              </a:ext>
            </a:extLst>
          </p:cNvPr>
          <p:cNvSpPr>
            <a:spLocks noGrp="1"/>
          </p:cNvSpPr>
          <p:nvPr>
            <p:ph type="title"/>
          </p:nvPr>
        </p:nvSpPr>
        <p:spPr>
          <a:xfrm>
            <a:off x="148281" y="118872"/>
            <a:ext cx="8922567" cy="752929"/>
          </a:xfrm>
        </p:spPr>
        <p:txBody>
          <a:bodyPr>
            <a:normAutofit/>
          </a:bodyPr>
          <a:lstStyle/>
          <a:p>
            <a:r>
              <a:rPr lang="en-US"/>
              <a:t>Availability of Recording</a:t>
            </a:r>
          </a:p>
        </p:txBody>
      </p:sp>
      <p:sp>
        <p:nvSpPr>
          <p:cNvPr id="3" name="Content Placeholder 2">
            <a:extLst>
              <a:ext uri="{FF2B5EF4-FFF2-40B4-BE49-F238E27FC236}">
                <a16:creationId xmlns:a16="http://schemas.microsoft.com/office/drawing/2014/main" id="{9B7B2D64-074F-498A-BA78-9EAA81A17B44}"/>
              </a:ext>
            </a:extLst>
          </p:cNvPr>
          <p:cNvSpPr>
            <a:spLocks noGrp="1"/>
          </p:cNvSpPr>
          <p:nvPr>
            <p:ph idx="1"/>
          </p:nvPr>
        </p:nvSpPr>
        <p:spPr/>
        <p:txBody>
          <a:bodyPr>
            <a:normAutofit/>
          </a:bodyPr>
          <a:lstStyle/>
          <a:p>
            <a:r>
              <a:rPr lang="en-US"/>
              <a:t>A recording of this session and the associated handouts will be available on ORPP&amp;E’s Education and Training website approximately one-week post-webinar</a:t>
            </a:r>
          </a:p>
          <a:p>
            <a:r>
              <a:rPr lang="en-US"/>
              <a:t>An archive of this and other webinars can be found here:  </a:t>
            </a:r>
            <a:r>
              <a:rPr lang="en-US">
                <a:hlinkClick r:id="rId2"/>
              </a:rPr>
              <a:t>https://www.research.va.gov/programs/orppe/education/webinars/archives.cfm</a:t>
            </a:r>
            <a:endParaRPr lang="en-US"/>
          </a:p>
          <a:p>
            <a:pPr marL="0" indent="0">
              <a:buNone/>
            </a:pPr>
            <a:r>
              <a:rPr lang="en-US"/>
              <a:t>	</a:t>
            </a:r>
          </a:p>
          <a:p>
            <a:endParaRPr lang="en-US" sz="2400"/>
          </a:p>
        </p:txBody>
      </p:sp>
      <p:sp>
        <p:nvSpPr>
          <p:cNvPr id="4" name="Slide Number Placeholder 3">
            <a:extLst>
              <a:ext uri="{FF2B5EF4-FFF2-40B4-BE49-F238E27FC236}">
                <a16:creationId xmlns:a16="http://schemas.microsoft.com/office/drawing/2014/main" id="{2B3D39A4-A155-425C-9B97-226501F59303}"/>
              </a:ext>
            </a:extLst>
          </p:cNvPr>
          <p:cNvSpPr>
            <a:spLocks noGrp="1"/>
          </p:cNvSpPr>
          <p:nvPr>
            <p:ph type="sldNum" sz="quarter" idx="12"/>
          </p:nvPr>
        </p:nvSpPr>
        <p:spPr/>
        <p:txBody>
          <a:bodyPr/>
          <a:lstStyle/>
          <a:p>
            <a:fld id="{670A9334-4E67-F94F-A05E-0CE8B74A054E}" type="slidenum">
              <a:rPr lang="en-US" smtClean="0"/>
              <a:t>32</a:t>
            </a:fld>
            <a:endParaRPr lang="en-US"/>
          </a:p>
        </p:txBody>
      </p:sp>
    </p:spTree>
    <p:extLst>
      <p:ext uri="{BB962C8B-B14F-4D97-AF65-F5344CB8AC3E}">
        <p14:creationId xmlns:p14="http://schemas.microsoft.com/office/powerpoint/2010/main" val="1876439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43DAF-37FC-4A39-B0AC-E102186FB889}"/>
              </a:ext>
            </a:extLst>
          </p:cNvPr>
          <p:cNvSpPr>
            <a:spLocks noGrp="1"/>
          </p:cNvSpPr>
          <p:nvPr>
            <p:ph type="title"/>
          </p:nvPr>
        </p:nvSpPr>
        <p:spPr>
          <a:xfrm>
            <a:off x="148281" y="118872"/>
            <a:ext cx="8922567" cy="752929"/>
          </a:xfrm>
        </p:spPr>
        <p:txBody>
          <a:bodyPr>
            <a:normAutofit/>
          </a:bodyPr>
          <a:lstStyle/>
          <a:p>
            <a:r>
              <a:rPr lang="en-US"/>
              <a:t>References</a:t>
            </a:r>
          </a:p>
        </p:txBody>
      </p:sp>
      <p:sp>
        <p:nvSpPr>
          <p:cNvPr id="3" name="Content Placeholder 2">
            <a:extLst>
              <a:ext uri="{FF2B5EF4-FFF2-40B4-BE49-F238E27FC236}">
                <a16:creationId xmlns:a16="http://schemas.microsoft.com/office/drawing/2014/main" id="{9B7B2D64-074F-498A-BA78-9EAA81A17B44}"/>
              </a:ext>
            </a:extLst>
          </p:cNvPr>
          <p:cNvSpPr>
            <a:spLocks noGrp="1"/>
          </p:cNvSpPr>
          <p:nvPr>
            <p:ph idx="1"/>
          </p:nvPr>
        </p:nvSpPr>
        <p:spPr/>
        <p:txBody>
          <a:bodyPr>
            <a:normAutofit lnSpcReduction="10000"/>
          </a:bodyPr>
          <a:lstStyle/>
          <a:p>
            <a:r>
              <a:rPr lang="en-US"/>
              <a:t>Frequently Asked Questions: Institutional Review Board (IRB) and VA Research and Development (R&amp;D) Committee Considerations for Use of Azure Rights Management Services (RMS) in VA Research </a:t>
            </a:r>
            <a:r>
              <a:rPr lang="en-US">
                <a:hlinkClick r:id="rId3"/>
              </a:rPr>
              <a:t>(July 25, 2019)</a:t>
            </a:r>
            <a:endParaRPr lang="en-US"/>
          </a:p>
          <a:p>
            <a:r>
              <a:rPr lang="en-US"/>
              <a:t>Guidance for VA Researchers on the Use of My HealtheVet Secure Messaging </a:t>
            </a:r>
            <a:r>
              <a:rPr lang="en-US">
                <a:hlinkClick r:id="rId4"/>
              </a:rPr>
              <a:t>(March 12, 2018)</a:t>
            </a:r>
            <a:endParaRPr lang="en-US"/>
          </a:p>
          <a:p>
            <a:r>
              <a:rPr lang="en-US"/>
              <a:t>Draft ORD Guidance on the Use of Electronic Mail and Electronic Text Messaging for Recruiting and Communicating with VA Subjects in VA Research </a:t>
            </a:r>
            <a:r>
              <a:rPr lang="en-US">
                <a:hlinkClick r:id="rId5"/>
              </a:rPr>
              <a:t>(July 28, 2017)</a:t>
            </a:r>
            <a:endParaRPr lang="en-US"/>
          </a:p>
          <a:p>
            <a:r>
              <a:rPr lang="en-US"/>
              <a:t>VHA Directive 1200.05:  Requirements for the Protection of Human Subjects in Research </a:t>
            </a:r>
            <a:r>
              <a:rPr lang="en-US">
                <a:hlinkClick r:id="rId6"/>
              </a:rPr>
              <a:t>(January 7, 2019; second amendment January 8, 2021)   </a:t>
            </a:r>
            <a:endParaRPr lang="en-US"/>
          </a:p>
          <a:p>
            <a:endParaRPr lang="en-US"/>
          </a:p>
          <a:p>
            <a:endParaRPr lang="en-US" sz="2400"/>
          </a:p>
        </p:txBody>
      </p:sp>
      <p:sp>
        <p:nvSpPr>
          <p:cNvPr id="4" name="Slide Number Placeholder 3">
            <a:extLst>
              <a:ext uri="{FF2B5EF4-FFF2-40B4-BE49-F238E27FC236}">
                <a16:creationId xmlns:a16="http://schemas.microsoft.com/office/drawing/2014/main" id="{2B3D39A4-A155-425C-9B97-226501F59303}"/>
              </a:ext>
            </a:extLst>
          </p:cNvPr>
          <p:cNvSpPr>
            <a:spLocks noGrp="1"/>
          </p:cNvSpPr>
          <p:nvPr>
            <p:ph type="sldNum" sz="quarter" idx="12"/>
          </p:nvPr>
        </p:nvSpPr>
        <p:spPr/>
        <p:txBody>
          <a:bodyPr/>
          <a:lstStyle/>
          <a:p>
            <a:fld id="{670A9334-4E67-F94F-A05E-0CE8B74A054E}" type="slidenum">
              <a:rPr lang="en-US" smtClean="0"/>
              <a:t>33</a:t>
            </a:fld>
            <a:endParaRPr lang="en-US"/>
          </a:p>
        </p:txBody>
      </p:sp>
    </p:spTree>
    <p:extLst>
      <p:ext uri="{BB962C8B-B14F-4D97-AF65-F5344CB8AC3E}">
        <p14:creationId xmlns:p14="http://schemas.microsoft.com/office/powerpoint/2010/main" val="278859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F2672-39BD-EC40-A972-EFA51044AE51}"/>
              </a:ext>
            </a:extLst>
          </p:cNvPr>
          <p:cNvSpPr>
            <a:spLocks noGrp="1"/>
          </p:cNvSpPr>
          <p:nvPr>
            <p:ph type="title"/>
          </p:nvPr>
        </p:nvSpPr>
        <p:spPr/>
        <p:txBody>
          <a:bodyPr/>
          <a:lstStyle/>
          <a:p>
            <a:r>
              <a:rPr lang="en-US"/>
              <a:t>Thank you!</a:t>
            </a:r>
          </a:p>
        </p:txBody>
      </p:sp>
      <p:sp>
        <p:nvSpPr>
          <p:cNvPr id="4" name="Slide Number Placeholder 3">
            <a:extLst>
              <a:ext uri="{FF2B5EF4-FFF2-40B4-BE49-F238E27FC236}">
                <a16:creationId xmlns:a16="http://schemas.microsoft.com/office/drawing/2014/main" id="{2451E397-8429-244E-95A1-CD52A59BFFEB}"/>
              </a:ext>
            </a:extLst>
          </p:cNvPr>
          <p:cNvSpPr>
            <a:spLocks noGrp="1"/>
          </p:cNvSpPr>
          <p:nvPr>
            <p:ph type="sldNum" sz="quarter" idx="12"/>
          </p:nvPr>
        </p:nvSpPr>
        <p:spPr/>
        <p:txBody>
          <a:bodyPr/>
          <a:lstStyle/>
          <a:p>
            <a:fld id="{670A9334-4E67-F94F-A05E-0CE8B74A054E}" type="slidenum">
              <a:rPr lang="en-US" smtClean="0"/>
              <a:t>34</a:t>
            </a:fld>
            <a:endParaRPr lang="en-US"/>
          </a:p>
        </p:txBody>
      </p:sp>
      <p:sp>
        <p:nvSpPr>
          <p:cNvPr id="3" name="TextBox 2">
            <a:extLst>
              <a:ext uri="{FF2B5EF4-FFF2-40B4-BE49-F238E27FC236}">
                <a16:creationId xmlns:a16="http://schemas.microsoft.com/office/drawing/2014/main" id="{2C3B0296-2F6B-4990-BBD2-2B57EBCD9D92}"/>
              </a:ext>
            </a:extLst>
          </p:cNvPr>
          <p:cNvSpPr txBox="1"/>
          <p:nvPr/>
        </p:nvSpPr>
        <p:spPr>
          <a:xfrm>
            <a:off x="2470245" y="2304758"/>
            <a:ext cx="4913194" cy="954107"/>
          </a:xfrm>
          <a:prstGeom prst="rect">
            <a:avLst/>
          </a:prstGeom>
          <a:noFill/>
        </p:spPr>
        <p:txBody>
          <a:bodyPr wrap="square" rtlCol="0">
            <a:spAutoFit/>
          </a:bodyPr>
          <a:lstStyle/>
          <a:p>
            <a:r>
              <a:rPr lang="en-US" sz="2800" b="1"/>
              <a:t>Questions? </a:t>
            </a:r>
          </a:p>
          <a:p>
            <a:r>
              <a:rPr lang="en-US" sz="2800"/>
              <a:t>VHACOORDRegulatory@va.gov</a:t>
            </a:r>
          </a:p>
        </p:txBody>
      </p:sp>
    </p:spTree>
    <p:extLst>
      <p:ext uri="{BB962C8B-B14F-4D97-AF65-F5344CB8AC3E}">
        <p14:creationId xmlns:p14="http://schemas.microsoft.com/office/powerpoint/2010/main" val="15601244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84997-D1B5-449F-8539-1C80EABF80FD}"/>
              </a:ext>
            </a:extLst>
          </p:cNvPr>
          <p:cNvSpPr>
            <a:spLocks noGrp="1"/>
          </p:cNvSpPr>
          <p:nvPr>
            <p:ph type="title"/>
          </p:nvPr>
        </p:nvSpPr>
        <p:spPr/>
        <p:txBody>
          <a:bodyPr/>
          <a:lstStyle/>
          <a:p>
            <a:r>
              <a:rPr lang="en-US"/>
              <a:t> Q&amp;A</a:t>
            </a:r>
          </a:p>
        </p:txBody>
      </p:sp>
      <p:sp>
        <p:nvSpPr>
          <p:cNvPr id="3" name="Content Placeholder 2">
            <a:extLst>
              <a:ext uri="{FF2B5EF4-FFF2-40B4-BE49-F238E27FC236}">
                <a16:creationId xmlns:a16="http://schemas.microsoft.com/office/drawing/2014/main" id="{B6D0793B-D351-48B8-951A-6C6B6D6BA051}"/>
              </a:ext>
            </a:extLst>
          </p:cNvPr>
          <p:cNvSpPr>
            <a:spLocks noGrp="1"/>
          </p:cNvSpPr>
          <p:nvPr>
            <p:ph idx="1"/>
          </p:nvPr>
        </p:nvSpPr>
        <p:spPr/>
        <p:txBody>
          <a:bodyPr/>
          <a:lstStyle/>
          <a:p>
            <a:pPr marL="0" indent="0">
              <a:buNone/>
            </a:pPr>
            <a:r>
              <a:rPr lang="en-US" sz="2400"/>
              <a:t>Please type any questions you may have in the Q&amp;A box.  </a:t>
            </a:r>
          </a:p>
          <a:p>
            <a:pPr marL="0" indent="0">
              <a:buNone/>
            </a:pPr>
            <a:r>
              <a:rPr lang="en-US" sz="2400"/>
              <a:t>We will try to answer everyone’s questions before the close of the hour.</a:t>
            </a:r>
          </a:p>
        </p:txBody>
      </p:sp>
    </p:spTree>
    <p:extLst>
      <p:ext uri="{BB962C8B-B14F-4D97-AF65-F5344CB8AC3E}">
        <p14:creationId xmlns:p14="http://schemas.microsoft.com/office/powerpoint/2010/main" val="1947001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0E168-BD00-4269-A052-1F8EEEED28C0}"/>
              </a:ext>
            </a:extLst>
          </p:cNvPr>
          <p:cNvSpPr>
            <a:spLocks noGrp="1"/>
          </p:cNvSpPr>
          <p:nvPr>
            <p:ph type="title"/>
          </p:nvPr>
        </p:nvSpPr>
        <p:spPr>
          <a:xfrm>
            <a:off x="210065" y="118872"/>
            <a:ext cx="8860783" cy="752929"/>
          </a:xfrm>
        </p:spPr>
        <p:txBody>
          <a:bodyPr>
            <a:normAutofit/>
          </a:bodyPr>
          <a:lstStyle/>
          <a:p>
            <a:r>
              <a:rPr lang="en-US"/>
              <a:t>Current ORD Policy: VHA Directive 1200.05</a:t>
            </a:r>
          </a:p>
        </p:txBody>
      </p:sp>
      <p:sp>
        <p:nvSpPr>
          <p:cNvPr id="3" name="Content Placeholder 2">
            <a:extLst>
              <a:ext uri="{FF2B5EF4-FFF2-40B4-BE49-F238E27FC236}">
                <a16:creationId xmlns:a16="http://schemas.microsoft.com/office/drawing/2014/main" id="{E570F097-D7AC-458A-99DB-E5BCD337F74E}"/>
              </a:ext>
            </a:extLst>
          </p:cNvPr>
          <p:cNvSpPr>
            <a:spLocks noGrp="1"/>
          </p:cNvSpPr>
          <p:nvPr>
            <p:ph idx="1"/>
          </p:nvPr>
        </p:nvSpPr>
        <p:spPr/>
        <p:txBody>
          <a:bodyPr>
            <a:normAutofit/>
          </a:bodyPr>
          <a:lstStyle/>
          <a:p>
            <a:pPr marL="0" indent="0">
              <a:buNone/>
            </a:pPr>
            <a:r>
              <a:rPr lang="en-US" sz="2400"/>
              <a:t>VHA Directive 1200.05, Paragraph 5(g)(8) states that each           VA Investigator is responsible for the following:</a:t>
            </a:r>
          </a:p>
          <a:p>
            <a:pPr marL="0" indent="0">
              <a:buNone/>
            </a:pPr>
            <a:r>
              <a:rPr lang="en-US" sz="2400" i="1"/>
              <a:t>“(8) During the recruitment process, making initial contact with potential subjects in person or by </a:t>
            </a:r>
            <a:r>
              <a:rPr lang="en-US" sz="2400" i="1">
                <a:solidFill>
                  <a:srgbClr val="0070C0"/>
                </a:solidFill>
              </a:rPr>
              <a:t>letter</a:t>
            </a:r>
            <a:r>
              <a:rPr lang="en-US" sz="2400" i="1"/>
              <a:t> prior to initiating any telephone contact, unless there is written documentation that the subject is willing to be contacted by telephone about the study in question or a specific kind of research as outlined in the study.“</a:t>
            </a:r>
            <a:endParaRPr lang="en-US" sz="2400"/>
          </a:p>
          <a:p>
            <a:pPr marL="0" indent="0">
              <a:buNone/>
            </a:pPr>
            <a:endParaRPr lang="en-US" sz="2400"/>
          </a:p>
          <a:p>
            <a:pPr marL="0" indent="0">
              <a:buNone/>
            </a:pPr>
            <a:r>
              <a:rPr lang="en-US" sz="2400">
                <a:solidFill>
                  <a:srgbClr val="0070C0"/>
                </a:solidFill>
              </a:rPr>
              <a:t>Letter:  </a:t>
            </a:r>
            <a:r>
              <a:rPr lang="en-US" sz="2400"/>
              <a:t>Refers to hardcopy or electronic</a:t>
            </a:r>
          </a:p>
        </p:txBody>
      </p:sp>
      <p:sp>
        <p:nvSpPr>
          <p:cNvPr id="4" name="Slide Number Placeholder 3">
            <a:extLst>
              <a:ext uri="{FF2B5EF4-FFF2-40B4-BE49-F238E27FC236}">
                <a16:creationId xmlns:a16="http://schemas.microsoft.com/office/drawing/2014/main" id="{31FCE5D2-3D9B-4665-BAAB-36A031F6A499}"/>
              </a:ext>
            </a:extLst>
          </p:cNvPr>
          <p:cNvSpPr>
            <a:spLocks noGrp="1"/>
          </p:cNvSpPr>
          <p:nvPr>
            <p:ph type="sldNum" sz="quarter" idx="12"/>
          </p:nvPr>
        </p:nvSpPr>
        <p:spPr/>
        <p:txBody>
          <a:bodyPr/>
          <a:lstStyle/>
          <a:p>
            <a:fld id="{670A9334-4E67-F94F-A05E-0CE8B74A054E}" type="slidenum">
              <a:rPr lang="en-US" smtClean="0"/>
              <a:t>4</a:t>
            </a:fld>
            <a:endParaRPr lang="en-US"/>
          </a:p>
        </p:txBody>
      </p:sp>
    </p:spTree>
    <p:extLst>
      <p:ext uri="{BB962C8B-B14F-4D97-AF65-F5344CB8AC3E}">
        <p14:creationId xmlns:p14="http://schemas.microsoft.com/office/powerpoint/2010/main" val="281721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3BC2B-1283-4345-8463-EA9C32BC422B}"/>
              </a:ext>
            </a:extLst>
          </p:cNvPr>
          <p:cNvSpPr>
            <a:spLocks noGrp="1"/>
          </p:cNvSpPr>
          <p:nvPr>
            <p:ph type="title"/>
          </p:nvPr>
        </p:nvSpPr>
        <p:spPr>
          <a:xfrm>
            <a:off x="148281" y="118872"/>
            <a:ext cx="8835081" cy="752929"/>
          </a:xfrm>
        </p:spPr>
        <p:txBody>
          <a:bodyPr>
            <a:normAutofit fontScale="90000"/>
          </a:bodyPr>
          <a:lstStyle/>
          <a:p>
            <a:r>
              <a:rPr lang="en-US"/>
              <a:t>Current ORD Policy: VHA Directive 1200.05: Notes</a:t>
            </a:r>
          </a:p>
        </p:txBody>
      </p:sp>
      <p:sp>
        <p:nvSpPr>
          <p:cNvPr id="3" name="Content Placeholder 2">
            <a:extLst>
              <a:ext uri="{FF2B5EF4-FFF2-40B4-BE49-F238E27FC236}">
                <a16:creationId xmlns:a16="http://schemas.microsoft.com/office/drawing/2014/main" id="{76849B4F-324F-49FC-8815-1AE169334245}"/>
              </a:ext>
            </a:extLst>
          </p:cNvPr>
          <p:cNvSpPr>
            <a:spLocks noGrp="1"/>
          </p:cNvSpPr>
          <p:nvPr>
            <p:ph idx="1"/>
          </p:nvPr>
        </p:nvSpPr>
        <p:spPr/>
        <p:txBody>
          <a:bodyPr/>
          <a:lstStyle/>
          <a:p>
            <a:r>
              <a:rPr lang="en-US" i="1"/>
              <a:t>NOTE: If existing information from sources such as a medical record or database (research or non-research) are used to identify human subjects, there must be an IRB-approved waiver of HIPAA authorization for this activity in the new protocol; </a:t>
            </a:r>
          </a:p>
          <a:p>
            <a:pPr lvl="1"/>
            <a:r>
              <a:rPr lang="en-US" i="1"/>
              <a:t>(a) Any initial contact by letter or telephone must provide a telephone number or other means that the potential subject can use to verify that the study constitutes VA research; </a:t>
            </a:r>
          </a:p>
          <a:p>
            <a:pPr lvl="1"/>
            <a:r>
              <a:rPr lang="en-US" i="1"/>
              <a:t>(b) If a contractor makes the initial contact by letter, the VA investigator must sign the letter; </a:t>
            </a:r>
          </a:p>
          <a:p>
            <a:r>
              <a:rPr lang="en-US" i="1"/>
              <a:t>NOTE: This section does not apply when a Veteran calls in response to an advertisement;”</a:t>
            </a:r>
            <a:endParaRPr lang="en-US"/>
          </a:p>
          <a:p>
            <a:pPr marL="0" indent="0">
              <a:buNone/>
            </a:pPr>
            <a:r>
              <a:rPr lang="en-US"/>
              <a:t>Reference:  VHA Directive 1200.05, Paragraph 5(g)(8)</a:t>
            </a:r>
          </a:p>
        </p:txBody>
      </p:sp>
      <p:sp>
        <p:nvSpPr>
          <p:cNvPr id="4" name="Slide Number Placeholder 3">
            <a:extLst>
              <a:ext uri="{FF2B5EF4-FFF2-40B4-BE49-F238E27FC236}">
                <a16:creationId xmlns:a16="http://schemas.microsoft.com/office/drawing/2014/main" id="{AC68CDE7-9FAB-4E0B-9B38-2DB6CBC5E4B2}"/>
              </a:ext>
            </a:extLst>
          </p:cNvPr>
          <p:cNvSpPr>
            <a:spLocks noGrp="1"/>
          </p:cNvSpPr>
          <p:nvPr>
            <p:ph type="sldNum" sz="quarter" idx="12"/>
          </p:nvPr>
        </p:nvSpPr>
        <p:spPr/>
        <p:txBody>
          <a:bodyPr/>
          <a:lstStyle/>
          <a:p>
            <a:fld id="{670A9334-4E67-F94F-A05E-0CE8B74A054E}" type="slidenum">
              <a:rPr lang="en-US" smtClean="0"/>
              <a:t>5</a:t>
            </a:fld>
            <a:endParaRPr lang="en-US"/>
          </a:p>
        </p:txBody>
      </p:sp>
    </p:spTree>
    <p:extLst>
      <p:ext uri="{BB962C8B-B14F-4D97-AF65-F5344CB8AC3E}">
        <p14:creationId xmlns:p14="http://schemas.microsoft.com/office/powerpoint/2010/main" val="3258987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AFCFF-2CBD-421C-8DD0-A8E2B8F93B18}"/>
              </a:ext>
            </a:extLst>
          </p:cNvPr>
          <p:cNvSpPr>
            <a:spLocks noGrp="1"/>
          </p:cNvSpPr>
          <p:nvPr>
            <p:ph type="title"/>
          </p:nvPr>
        </p:nvSpPr>
        <p:spPr>
          <a:xfrm>
            <a:off x="0" y="273418"/>
            <a:ext cx="9070848" cy="752929"/>
          </a:xfrm>
        </p:spPr>
        <p:txBody>
          <a:bodyPr>
            <a:normAutofit fontScale="90000"/>
          </a:bodyPr>
          <a:lstStyle/>
          <a:p>
            <a:r>
              <a:rPr lang="en-US"/>
              <a:t>Why was the ORD Policy on Use of Telephone Calls for Subject Recruitment Issued? </a:t>
            </a:r>
            <a:br>
              <a:rPr lang="en-US"/>
            </a:br>
            <a:endParaRPr lang="en-US"/>
          </a:p>
        </p:txBody>
      </p:sp>
      <p:sp>
        <p:nvSpPr>
          <p:cNvPr id="4" name="Slide Number Placeholder 3">
            <a:extLst>
              <a:ext uri="{FF2B5EF4-FFF2-40B4-BE49-F238E27FC236}">
                <a16:creationId xmlns:a16="http://schemas.microsoft.com/office/drawing/2014/main" id="{0930092B-D58A-464C-909F-71CFD081DF1C}"/>
              </a:ext>
            </a:extLst>
          </p:cNvPr>
          <p:cNvSpPr>
            <a:spLocks noGrp="1"/>
          </p:cNvSpPr>
          <p:nvPr>
            <p:ph type="sldNum" sz="quarter" idx="12"/>
          </p:nvPr>
        </p:nvSpPr>
        <p:spPr/>
        <p:txBody>
          <a:bodyPr/>
          <a:lstStyle/>
          <a:p>
            <a:fld id="{670A9334-4E67-F94F-A05E-0CE8B74A054E}" type="slidenum">
              <a:rPr lang="en-US" smtClean="0"/>
              <a:t>6</a:t>
            </a:fld>
            <a:endParaRPr lang="en-US"/>
          </a:p>
        </p:txBody>
      </p:sp>
      <p:pic>
        <p:nvPicPr>
          <p:cNvPr id="9" name="Picture 8">
            <a:extLst>
              <a:ext uri="{FF2B5EF4-FFF2-40B4-BE49-F238E27FC236}">
                <a16:creationId xmlns:a16="http://schemas.microsoft.com/office/drawing/2014/main" id="{466C1E77-0D41-48C2-8546-9E59B1AC8B1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88780" y="1136561"/>
            <a:ext cx="3966439" cy="3966439"/>
          </a:xfrm>
          <a:prstGeom prst="rect">
            <a:avLst/>
          </a:prstGeom>
        </p:spPr>
      </p:pic>
    </p:spTree>
    <p:extLst>
      <p:ext uri="{BB962C8B-B14F-4D97-AF65-F5344CB8AC3E}">
        <p14:creationId xmlns:p14="http://schemas.microsoft.com/office/powerpoint/2010/main" val="3558812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6F17F-D9A0-463F-A3B9-C74F617710BB}"/>
              </a:ext>
            </a:extLst>
          </p:cNvPr>
          <p:cNvSpPr>
            <a:spLocks noGrp="1"/>
          </p:cNvSpPr>
          <p:nvPr>
            <p:ph type="title"/>
          </p:nvPr>
        </p:nvSpPr>
        <p:spPr>
          <a:xfrm>
            <a:off x="360759" y="3752849"/>
            <a:ext cx="2468166" cy="2452687"/>
          </a:xfrm>
        </p:spPr>
        <p:txBody>
          <a:bodyPr anchor="ctr">
            <a:normAutofit/>
          </a:bodyPr>
          <a:lstStyle/>
          <a:p>
            <a:r>
              <a:rPr lang="en-US" sz="3100"/>
              <a:t>Background</a:t>
            </a:r>
          </a:p>
        </p:txBody>
      </p:sp>
      <p:pic>
        <p:nvPicPr>
          <p:cNvPr id="6" name="Picture 5" descr="A picture containing text&#10;&#10;Description automatically generated">
            <a:extLst>
              <a:ext uri="{FF2B5EF4-FFF2-40B4-BE49-F238E27FC236}">
                <a16:creationId xmlns:a16="http://schemas.microsoft.com/office/drawing/2014/main" id="{A40B4CA5-FF31-4E80-8CF7-575E5EDC9B4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2895" b="14317"/>
          <a:stretch/>
        </p:blipFill>
        <p:spPr>
          <a:xfrm>
            <a:off x="20" y="42247"/>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1A2B502F-4B07-4B7B-898F-8C85EC031E21}"/>
              </a:ext>
            </a:extLst>
          </p:cNvPr>
          <p:cNvSpPr>
            <a:spLocks noGrp="1"/>
          </p:cNvSpPr>
          <p:nvPr>
            <p:ph idx="1"/>
          </p:nvPr>
        </p:nvSpPr>
        <p:spPr>
          <a:xfrm>
            <a:off x="20" y="3837073"/>
            <a:ext cx="8666136" cy="2452687"/>
          </a:xfrm>
        </p:spPr>
        <p:txBody>
          <a:bodyPr anchor="ctr">
            <a:normAutofit/>
          </a:bodyPr>
          <a:lstStyle/>
          <a:p>
            <a:r>
              <a:rPr lang="en-US" sz="2000"/>
              <a:t>The VA was hit by a massive data breach on May 3, 2006 when a laptop PC and external hard disk containing personal data (names, Social Security Numbers, and birth dates) on a reported 26.5 million Veterans and active-duty military personnel were stolen from the home of a VA employee.</a:t>
            </a:r>
          </a:p>
          <a:p>
            <a:r>
              <a:rPr lang="en-US" sz="2000"/>
              <a:t>In the past, fraudsters have used events similar to the data breach to scam people into divulging their personal information by e-mail and over the phone.</a:t>
            </a:r>
          </a:p>
          <a:p>
            <a:endParaRPr lang="en-US" sz="1800"/>
          </a:p>
        </p:txBody>
      </p:sp>
      <p:sp>
        <p:nvSpPr>
          <p:cNvPr id="4" name="Slide Number Placeholder 3">
            <a:extLst>
              <a:ext uri="{FF2B5EF4-FFF2-40B4-BE49-F238E27FC236}">
                <a16:creationId xmlns:a16="http://schemas.microsoft.com/office/drawing/2014/main" id="{39CFA681-6BD9-436B-9F50-9B43EBE802BF}"/>
              </a:ext>
            </a:extLst>
          </p:cNvPr>
          <p:cNvSpPr>
            <a:spLocks noGrp="1"/>
          </p:cNvSpPr>
          <p:nvPr>
            <p:ph type="sldNum" sz="quarter" idx="12"/>
          </p:nvPr>
        </p:nvSpPr>
        <p:spPr>
          <a:xfrm>
            <a:off x="6648450" y="6356350"/>
            <a:ext cx="2057400" cy="365125"/>
          </a:xfrm>
        </p:spPr>
        <p:txBody>
          <a:bodyPr>
            <a:normAutofit/>
          </a:bodyPr>
          <a:lstStyle/>
          <a:p>
            <a:pPr>
              <a:spcAft>
                <a:spcPts val="600"/>
              </a:spcAft>
            </a:pPr>
            <a:fld id="{670A9334-4E67-F94F-A05E-0CE8B74A054E}" type="slidenum">
              <a:rPr lang="en-US" sz="1000">
                <a:solidFill>
                  <a:schemeClr val="tx1">
                    <a:lumMod val="75000"/>
                    <a:lumOff val="25000"/>
                  </a:schemeClr>
                </a:solidFill>
              </a:rPr>
              <a:pPr>
                <a:spcAft>
                  <a:spcPts val="600"/>
                </a:spcAft>
              </a:pPr>
              <a:t>7</a:t>
            </a:fld>
            <a:endParaRPr lang="en-US" sz="1000">
              <a:solidFill>
                <a:schemeClr val="tx1">
                  <a:lumMod val="75000"/>
                  <a:lumOff val="25000"/>
                </a:schemeClr>
              </a:solidFill>
            </a:endParaRPr>
          </a:p>
        </p:txBody>
      </p:sp>
      <p:sp>
        <p:nvSpPr>
          <p:cNvPr id="7" name="TextBox 6">
            <a:extLst>
              <a:ext uri="{FF2B5EF4-FFF2-40B4-BE49-F238E27FC236}">
                <a16:creationId xmlns:a16="http://schemas.microsoft.com/office/drawing/2014/main" id="{69CC2B20-84A8-4088-9817-40D8727E4988}"/>
              </a:ext>
            </a:extLst>
          </p:cNvPr>
          <p:cNvSpPr txBox="1"/>
          <p:nvPr/>
        </p:nvSpPr>
        <p:spPr>
          <a:xfrm>
            <a:off x="6836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giuricivile.it/data-breach-gdpr/">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033775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C985F-E709-4230-B206-2A34F930A3DA}"/>
              </a:ext>
            </a:extLst>
          </p:cNvPr>
          <p:cNvSpPr>
            <a:spLocks noGrp="1"/>
          </p:cNvSpPr>
          <p:nvPr>
            <p:ph type="title"/>
          </p:nvPr>
        </p:nvSpPr>
        <p:spPr>
          <a:xfrm>
            <a:off x="0" y="118872"/>
            <a:ext cx="8921578" cy="752929"/>
          </a:xfrm>
        </p:spPr>
        <p:txBody>
          <a:bodyPr>
            <a:normAutofit/>
          </a:bodyPr>
          <a:lstStyle/>
          <a:p>
            <a:r>
              <a:rPr lang="en-US"/>
              <a:t>Action Taken by VHA from 2006 Data Breach</a:t>
            </a:r>
          </a:p>
        </p:txBody>
      </p:sp>
      <p:sp>
        <p:nvSpPr>
          <p:cNvPr id="3" name="Content Placeholder 2">
            <a:extLst>
              <a:ext uri="{FF2B5EF4-FFF2-40B4-BE49-F238E27FC236}">
                <a16:creationId xmlns:a16="http://schemas.microsoft.com/office/drawing/2014/main" id="{F0455A79-454C-4876-AEA5-2EA0C78DF62A}"/>
              </a:ext>
            </a:extLst>
          </p:cNvPr>
          <p:cNvSpPr>
            <a:spLocks noGrp="1"/>
          </p:cNvSpPr>
          <p:nvPr>
            <p:ph idx="1"/>
          </p:nvPr>
        </p:nvSpPr>
        <p:spPr>
          <a:xfrm>
            <a:off x="222421" y="871801"/>
            <a:ext cx="8575589" cy="4818857"/>
          </a:xfrm>
        </p:spPr>
        <p:txBody>
          <a:bodyPr>
            <a:normAutofit lnSpcReduction="10000"/>
          </a:bodyPr>
          <a:lstStyle/>
          <a:p>
            <a:endParaRPr lang="en-US"/>
          </a:p>
          <a:p>
            <a:r>
              <a:rPr lang="en-US" sz="2400"/>
              <a:t>Memorandum, “Researcher Contacts with Veterans,” issued on July 10, 2006 from the Principal Deputy Under Secretary of Health and Chief Research and Development Officer (CRADO)</a:t>
            </a:r>
          </a:p>
          <a:p>
            <a:r>
              <a:rPr lang="en-US" sz="2400"/>
              <a:t>The Memorandum Informed the VHA research community that researchers’ initial contact with Veterans for purposes of study recruitment would be made in person or via letter rather than by telephone (“cold calling”). </a:t>
            </a:r>
          </a:p>
          <a:p>
            <a:r>
              <a:rPr lang="en-US" sz="2400"/>
              <a:t>ORD policy put in place in VHA Handbook 1200.05 (and its replacement VHA Directive 1200.05) reflecting the requirements of the July 10, 2006 Memorandum.</a:t>
            </a:r>
          </a:p>
        </p:txBody>
      </p:sp>
      <p:sp>
        <p:nvSpPr>
          <p:cNvPr id="4" name="Slide Number Placeholder 3">
            <a:extLst>
              <a:ext uri="{FF2B5EF4-FFF2-40B4-BE49-F238E27FC236}">
                <a16:creationId xmlns:a16="http://schemas.microsoft.com/office/drawing/2014/main" id="{9EEBCE0B-4657-49E8-BA4E-5981AEB565D4}"/>
              </a:ext>
            </a:extLst>
          </p:cNvPr>
          <p:cNvSpPr>
            <a:spLocks noGrp="1"/>
          </p:cNvSpPr>
          <p:nvPr>
            <p:ph type="sldNum" sz="quarter" idx="12"/>
          </p:nvPr>
        </p:nvSpPr>
        <p:spPr/>
        <p:txBody>
          <a:bodyPr/>
          <a:lstStyle/>
          <a:p>
            <a:fld id="{670A9334-4E67-F94F-A05E-0CE8B74A054E}" type="slidenum">
              <a:rPr lang="en-US" smtClean="0"/>
              <a:t>8</a:t>
            </a:fld>
            <a:endParaRPr lang="en-US"/>
          </a:p>
        </p:txBody>
      </p:sp>
    </p:spTree>
    <p:extLst>
      <p:ext uri="{BB962C8B-B14F-4D97-AF65-F5344CB8AC3E}">
        <p14:creationId xmlns:p14="http://schemas.microsoft.com/office/powerpoint/2010/main" val="3105392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8A6D6-A87C-4D22-B0FA-2DAF6EC79951}"/>
              </a:ext>
            </a:extLst>
          </p:cNvPr>
          <p:cNvSpPr>
            <a:spLocks noGrp="1"/>
          </p:cNvSpPr>
          <p:nvPr>
            <p:ph type="title"/>
          </p:nvPr>
        </p:nvSpPr>
        <p:spPr>
          <a:xfrm>
            <a:off x="160637" y="118872"/>
            <a:ext cx="8736227" cy="752929"/>
          </a:xfrm>
        </p:spPr>
        <p:txBody>
          <a:bodyPr>
            <a:normAutofit fontScale="90000"/>
          </a:bodyPr>
          <a:lstStyle/>
          <a:p>
            <a:r>
              <a:rPr lang="en-US"/>
              <a:t>Examples of Methods to Contact VA Subjects for Recruitment (with IRB approval)</a:t>
            </a:r>
          </a:p>
        </p:txBody>
      </p:sp>
      <p:sp>
        <p:nvSpPr>
          <p:cNvPr id="3" name="Content Placeholder 2">
            <a:extLst>
              <a:ext uri="{FF2B5EF4-FFF2-40B4-BE49-F238E27FC236}">
                <a16:creationId xmlns:a16="http://schemas.microsoft.com/office/drawing/2014/main" id="{DDE5569E-3DCE-4766-B3A4-66201A1F6F28}"/>
              </a:ext>
            </a:extLst>
          </p:cNvPr>
          <p:cNvSpPr>
            <a:spLocks noGrp="1"/>
          </p:cNvSpPr>
          <p:nvPr>
            <p:ph idx="1"/>
          </p:nvPr>
        </p:nvSpPr>
        <p:spPr>
          <a:xfrm>
            <a:off x="306678" y="1133856"/>
            <a:ext cx="7886700" cy="4818857"/>
          </a:xfrm>
        </p:spPr>
        <p:txBody>
          <a:bodyPr>
            <a:noAutofit/>
          </a:bodyPr>
          <a:lstStyle/>
          <a:p>
            <a:pPr lvl="1"/>
            <a:r>
              <a:rPr lang="en-US" sz="2400"/>
              <a:t>Advertise within the medical centers, </a:t>
            </a:r>
          </a:p>
          <a:p>
            <a:pPr lvl="2"/>
            <a:r>
              <a:rPr lang="en-US" sz="2400"/>
              <a:t>Communication to providers</a:t>
            </a:r>
          </a:p>
          <a:p>
            <a:pPr lvl="2"/>
            <a:r>
              <a:rPr lang="en-US" sz="2400"/>
              <a:t>Fliers, trifolds, pocket cards</a:t>
            </a:r>
          </a:p>
          <a:p>
            <a:pPr lvl="2"/>
            <a:r>
              <a:rPr lang="en-US" sz="2400"/>
              <a:t>Recruitment tables/events</a:t>
            </a:r>
          </a:p>
          <a:p>
            <a:pPr lvl="2"/>
            <a:r>
              <a:rPr lang="en-US" sz="2400"/>
              <a:t>Internal medical center communication media (screens)</a:t>
            </a:r>
          </a:p>
          <a:p>
            <a:pPr lvl="2"/>
            <a:r>
              <a:rPr lang="en-US" sz="2400"/>
              <a:t>Brief to chiefs of staff at VHA level meetings for multi-site studies</a:t>
            </a:r>
          </a:p>
          <a:p>
            <a:pPr lvl="1"/>
            <a:r>
              <a:rPr lang="en-US" sz="2400"/>
              <a:t>Place advertisements on VA authorized social media, Craigslist, hard copy media</a:t>
            </a:r>
          </a:p>
          <a:p>
            <a:pPr lvl="1"/>
            <a:r>
              <a:rPr lang="en-US" sz="2400"/>
              <a:t>Send mail (hardcopy or electronic)</a:t>
            </a:r>
          </a:p>
        </p:txBody>
      </p:sp>
      <p:sp>
        <p:nvSpPr>
          <p:cNvPr id="4" name="Slide Number Placeholder 3">
            <a:extLst>
              <a:ext uri="{FF2B5EF4-FFF2-40B4-BE49-F238E27FC236}">
                <a16:creationId xmlns:a16="http://schemas.microsoft.com/office/drawing/2014/main" id="{13942089-5D5A-49CA-B552-52D12537E5BE}"/>
              </a:ext>
            </a:extLst>
          </p:cNvPr>
          <p:cNvSpPr>
            <a:spLocks noGrp="1"/>
          </p:cNvSpPr>
          <p:nvPr>
            <p:ph type="sldNum" sz="quarter" idx="12"/>
          </p:nvPr>
        </p:nvSpPr>
        <p:spPr/>
        <p:txBody>
          <a:bodyPr/>
          <a:lstStyle/>
          <a:p>
            <a:fld id="{670A9334-4E67-F94F-A05E-0CE8B74A054E}" type="slidenum">
              <a:rPr lang="en-US" smtClean="0"/>
              <a:t>9</a:t>
            </a:fld>
            <a:endParaRPr lang="en-US"/>
          </a:p>
        </p:txBody>
      </p:sp>
      <p:pic>
        <p:nvPicPr>
          <p:cNvPr id="6" name="Picture 5" descr="A picture containing text, building, booth, sale&#10;&#10;Description automatically generated">
            <a:extLst>
              <a:ext uri="{FF2B5EF4-FFF2-40B4-BE49-F238E27FC236}">
                <a16:creationId xmlns:a16="http://schemas.microsoft.com/office/drawing/2014/main" id="{05CBD5D4-CF12-40E9-9380-8FC6F9C5F4A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88581" y="1024855"/>
            <a:ext cx="2908283" cy="1885161"/>
          </a:xfrm>
          <a:prstGeom prst="rect">
            <a:avLst/>
          </a:prstGeom>
        </p:spPr>
      </p:pic>
    </p:spTree>
    <p:extLst>
      <p:ext uri="{BB962C8B-B14F-4D97-AF65-F5344CB8AC3E}">
        <p14:creationId xmlns:p14="http://schemas.microsoft.com/office/powerpoint/2010/main" val="22057260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19DC370A04394CAAC96DED1DC9A007" ma:contentTypeVersion="7" ma:contentTypeDescription="Create a new document." ma:contentTypeScope="" ma:versionID="6108ce84cded1af1e750244da0ba69a7">
  <xsd:schema xmlns:xsd="http://www.w3.org/2001/XMLSchema" xmlns:xs="http://www.w3.org/2001/XMLSchema" xmlns:p="http://schemas.microsoft.com/office/2006/metadata/properties" xmlns:ns1="http://schemas.microsoft.com/sharepoint/v3" xmlns:ns2="b3b97a4c-43ac-46e7-9970-904f1e1efc09" xmlns:ns3="77dce447-0566-47ff-8c07-c9b85fda5322" targetNamespace="http://schemas.microsoft.com/office/2006/metadata/properties" ma:root="true" ma:fieldsID="9eef8a0d4140b03f30e5f6db0a9a6c63" ns1:_="" ns2:_="" ns3:_="">
    <xsd:import namespace="http://schemas.microsoft.com/sharepoint/v3"/>
    <xsd:import namespace="b3b97a4c-43ac-46e7-9970-904f1e1efc09"/>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b97a4c-43ac-46e7-9970-904f1e1ef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4"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77dce447-0566-47ff-8c07-c9b85fda5322">
      <UserInfo>
        <DisplayName>Hunt, Christine M DURVAMC</DisplayName>
        <AccountId>3878</AccountId>
        <AccountType/>
      </UserInfo>
    </SharedWithUsers>
  </documentManagement>
</p:properties>
</file>

<file path=customXml/itemProps1.xml><?xml version="1.0" encoding="utf-8"?>
<ds:datastoreItem xmlns:ds="http://schemas.openxmlformats.org/officeDocument/2006/customXml" ds:itemID="{B10ACB8C-775A-4A11-B48F-6726FF019F93}">
  <ds:schemaRefs>
    <ds:schemaRef ds:uri="http://schemas.microsoft.com/sharepoint/v3/contenttype/forms"/>
  </ds:schemaRefs>
</ds:datastoreItem>
</file>

<file path=customXml/itemProps2.xml><?xml version="1.0" encoding="utf-8"?>
<ds:datastoreItem xmlns:ds="http://schemas.openxmlformats.org/officeDocument/2006/customXml" ds:itemID="{BB7590DF-0DF9-4CDE-A3A2-69D905EC8EAF}">
  <ds:schemaRefs>
    <ds:schemaRef ds:uri="77dce447-0566-47ff-8c07-c9b85fda5322"/>
    <ds:schemaRef ds:uri="b3b97a4c-43ac-46e7-9970-904f1e1efc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FB05F1C-C2BE-4C78-A100-FF25D56B7024}">
  <ds:schemaRef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77dce447-0566-47ff-8c07-c9b85fda5322"/>
    <ds:schemaRef ds:uri="http://schemas.microsoft.com/office/2006/documentManagement/types"/>
    <ds:schemaRef ds:uri="b3b97a4c-43ac-46e7-9970-904f1e1efc0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2680</Words>
  <Application>Microsoft Office PowerPoint</Application>
  <PresentationFormat>On-screen Show (4:3)</PresentationFormat>
  <Paragraphs>206</Paragraphs>
  <Slides>35</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Proactive Calling of VA Subjects For Research Recruitment</vt:lpstr>
      <vt:lpstr>Objectives</vt:lpstr>
      <vt:lpstr>Definitions</vt:lpstr>
      <vt:lpstr>Current ORD Policy: VHA Directive 1200.05</vt:lpstr>
      <vt:lpstr>Current ORD Policy: VHA Directive 1200.05: Notes</vt:lpstr>
      <vt:lpstr>Why was the ORD Policy on Use of Telephone Calls for Subject Recruitment Issued?  </vt:lpstr>
      <vt:lpstr>Background</vt:lpstr>
      <vt:lpstr>Action Taken by VHA from 2006 Data Breach</vt:lpstr>
      <vt:lpstr>Examples of Methods to Contact VA Subjects for Recruitment (with IRB approval)</vt:lpstr>
      <vt:lpstr>Historically the most usual means of recruitment: In Facility Contact</vt:lpstr>
      <vt:lpstr>Then the pandemic hit….</vt:lpstr>
      <vt:lpstr>Pandemic Study Recruitment Slowdown</vt:lpstr>
      <vt:lpstr>COVID-19 Pandemic Unmasked an Issue Requiring Re-Evaluation</vt:lpstr>
      <vt:lpstr>Policy Change</vt:lpstr>
      <vt:lpstr>June 29, 2021 USH Memorandum:   “Recruitment of Veterans for Research Studies”</vt:lpstr>
      <vt:lpstr>Is it Safer to Call VA Subjects Now?</vt:lpstr>
      <vt:lpstr>Rise in Unsolicited Calls</vt:lpstr>
      <vt:lpstr>Rise in Telehealth</vt:lpstr>
      <vt:lpstr>Rise in the Use of Email Communications</vt:lpstr>
      <vt:lpstr>How does Proactive Calling Work?</vt:lpstr>
      <vt:lpstr>Important Considerations Prior to Applying to ORD for Proactive Calling for Recruitment</vt:lpstr>
      <vt:lpstr>Important Considerations Prior to Applying to ORD for Proactive Calling for Recruitment (cont.)</vt:lpstr>
      <vt:lpstr>ORD Request Process for Proactive Calling for Subject Recruitment</vt:lpstr>
      <vt:lpstr>ORD Criteria to Apply for Approval</vt:lpstr>
      <vt:lpstr>ORD Criteria to Apply for Approval (cont.)</vt:lpstr>
      <vt:lpstr>ORD Criteria to Apply for Approval (cont.)</vt:lpstr>
      <vt:lpstr>ORD Proactive Calling SharePoint Site</vt:lpstr>
      <vt:lpstr>Oversight Committee Approval Required</vt:lpstr>
      <vt:lpstr>Additional Information About the Application Process</vt:lpstr>
      <vt:lpstr>ORD Communication of Proactive Calling Request </vt:lpstr>
      <vt:lpstr>Launch Date of ORD SharePoint for Proactive Calling</vt:lpstr>
      <vt:lpstr>Availability of Recording</vt:lpstr>
      <vt:lpstr>References</vt:lpstr>
      <vt:lpstr>Thank you!</vt:lpstr>
      <vt:lpstr> Q&amp;A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Proactive Calling of VA Subjects For Research Recruitment</dc:title>
  <dc:subject>Proactive Calling of VA Subjects For Research Recruitment</dc:subject>
  <dc:creator>U.S. Department of Veterans Affairs</dc:creator>
  <cp:keywords>Proactive Calling of VA Subjects For Research Recruitment</cp:keywords>
  <dc:description/>
  <cp:lastModifiedBy>Rivera, Portia T</cp:lastModifiedBy>
  <cp:revision>2</cp:revision>
  <dcterms:created xsi:type="dcterms:W3CDTF">2018-04-26T18:28:55Z</dcterms:created>
  <dcterms:modified xsi:type="dcterms:W3CDTF">2021-08-30T13:16:32Z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0x010100C419DC370A04394CAAC96DED1DC9A007</vt:lpwstr>
  </property>
  <property fmtid="{D5CDD505-2E9C-101B-9397-08002B2CF9AE}" pid="3" name="_dlc_DocIdItemGuid">
    <vt:lpwstr>220b9756-4a45-45de-a426-41d8bb75ab51</vt:lpwstr>
  </property>
  <property fmtid="{D5CDD505-2E9C-101B-9397-08002B2CF9AE}" pid="4" name="Document Keywords">
    <vt:lpwstr>257;#Enterprise Communication|971f6c7f-653b-465e-bbc5-2efe1ff188df;#327;#VA.gov / Web Brand Consolidation|0601cfdc-bc37-49d1-9689-21bfce6fe6f0</vt:lpwstr>
  </property>
</Properties>
</file>